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7.xml" ContentType="application/vnd.openxmlformats-officedocument.presentationml.notesSlide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9.xml" ContentType="application/vnd.openxmlformats-officedocument.presentationml.notesSlide+xml"/>
  <Override PartName="/ppt/tags/tag37.xml" ContentType="application/vnd.openxmlformats-officedocument.presentationml.tags+xml"/>
  <Override PartName="/ppt/notesSlides/notesSlide4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4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4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8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49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5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5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5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5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56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57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98.xml" ContentType="application/vnd.openxmlformats-officedocument.presentationml.tags+xml"/>
  <Override PartName="/ppt/notesSlides/notesSlide60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63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64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65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66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7" r:id="rId2"/>
    <p:sldId id="675" r:id="rId3"/>
    <p:sldId id="676" r:id="rId4"/>
    <p:sldId id="674" r:id="rId5"/>
    <p:sldId id="649" r:id="rId6"/>
    <p:sldId id="644" r:id="rId7"/>
    <p:sldId id="651" r:id="rId8"/>
    <p:sldId id="652" r:id="rId9"/>
    <p:sldId id="653" r:id="rId10"/>
    <p:sldId id="654" r:id="rId11"/>
    <p:sldId id="657" r:id="rId12"/>
    <p:sldId id="658" r:id="rId13"/>
    <p:sldId id="659" r:id="rId14"/>
    <p:sldId id="572" r:id="rId15"/>
    <p:sldId id="574" r:id="rId16"/>
    <p:sldId id="677" r:id="rId17"/>
    <p:sldId id="678" r:id="rId18"/>
    <p:sldId id="679" r:id="rId19"/>
    <p:sldId id="655" r:id="rId20"/>
    <p:sldId id="656" r:id="rId21"/>
    <p:sldId id="670" r:id="rId22"/>
    <p:sldId id="671" r:id="rId23"/>
    <p:sldId id="672" r:id="rId24"/>
    <p:sldId id="673" r:id="rId25"/>
    <p:sldId id="667" r:id="rId26"/>
    <p:sldId id="668" r:id="rId27"/>
    <p:sldId id="669" r:id="rId28"/>
    <p:sldId id="661" r:id="rId29"/>
    <p:sldId id="662" r:id="rId30"/>
    <p:sldId id="663" r:id="rId31"/>
    <p:sldId id="664" r:id="rId32"/>
    <p:sldId id="665" r:id="rId33"/>
    <p:sldId id="666" r:id="rId34"/>
    <p:sldId id="581" r:id="rId35"/>
    <p:sldId id="582" r:id="rId36"/>
    <p:sldId id="583" r:id="rId37"/>
    <p:sldId id="584" r:id="rId38"/>
    <p:sldId id="586" r:id="rId39"/>
    <p:sldId id="589" r:id="rId40"/>
    <p:sldId id="590" r:id="rId41"/>
    <p:sldId id="591" r:id="rId42"/>
    <p:sldId id="592" r:id="rId43"/>
    <p:sldId id="593" r:id="rId44"/>
    <p:sldId id="594" r:id="rId45"/>
    <p:sldId id="595" r:id="rId46"/>
    <p:sldId id="596" r:id="rId47"/>
    <p:sldId id="597" r:id="rId48"/>
    <p:sldId id="598" r:id="rId49"/>
    <p:sldId id="599" r:id="rId50"/>
    <p:sldId id="600" r:id="rId51"/>
    <p:sldId id="601" r:id="rId52"/>
    <p:sldId id="602" r:id="rId53"/>
    <p:sldId id="603" r:id="rId54"/>
    <p:sldId id="604" r:id="rId55"/>
    <p:sldId id="605" r:id="rId56"/>
    <p:sldId id="606" r:id="rId57"/>
    <p:sldId id="607" r:id="rId58"/>
    <p:sldId id="608" r:id="rId59"/>
    <p:sldId id="611" r:id="rId60"/>
    <p:sldId id="614" r:id="rId61"/>
    <p:sldId id="615" r:id="rId62"/>
    <p:sldId id="616" r:id="rId63"/>
    <p:sldId id="617" r:id="rId64"/>
    <p:sldId id="618" r:id="rId65"/>
    <p:sldId id="619" r:id="rId66"/>
    <p:sldId id="620" r:id="rId67"/>
    <p:sldId id="621" r:id="rId68"/>
    <p:sldId id="648" r:id="rId69"/>
    <p:sldId id="622" r:id="rId70"/>
    <p:sldId id="623" r:id="rId71"/>
    <p:sldId id="624" r:id="rId72"/>
    <p:sldId id="626" r:id="rId73"/>
    <p:sldId id="627" r:id="rId74"/>
    <p:sldId id="628" r:id="rId75"/>
    <p:sldId id="629" r:id="rId76"/>
    <p:sldId id="630" r:id="rId77"/>
    <p:sldId id="631" r:id="rId78"/>
    <p:sldId id="632" r:id="rId79"/>
    <p:sldId id="633" r:id="rId80"/>
    <p:sldId id="634" r:id="rId81"/>
    <p:sldId id="635" r:id="rId82"/>
    <p:sldId id="636" r:id="rId83"/>
    <p:sldId id="637" r:id="rId84"/>
    <p:sldId id="638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25"/>
    <a:srgbClr val="EEE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89" autoAdjust="0"/>
    <p:restoredTop sz="98561" autoAdjust="0"/>
  </p:normalViewPr>
  <p:slideViewPr>
    <p:cSldViewPr snapToObjects="1">
      <p:cViewPr varScale="1">
        <p:scale>
          <a:sx n="87" d="100"/>
          <a:sy n="87" d="100"/>
        </p:scale>
        <p:origin x="-19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28B28-89AF-3745-8A2B-85287F69794F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04080-4C3D-A44A-A841-A4334260A1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10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192FC-C59C-E74A-8A5C-5505CA6A2F58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320E-8FEC-014C-88BC-C771F0426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3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F164D4-0C60-8A4C-9592-39065271123F}" type="slidenum">
              <a:rPr lang="en-US">
                <a:ea typeface="ＭＳ Ｐゴシック" charset="-128"/>
                <a:cs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dirty="0"/>
              <a:t>Much of the attention has been geared towards point estimation.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D0947-EBBF-4071-8F30-C1531BD4ED1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58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dirty="0"/>
              <a:t>Much of the attention has been geared towards point estimation.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D0947-EBBF-4071-8F30-C1531BD4ED1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582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2A14B-60D0-354B-AFF4-79B4D6634822}" type="slidenum">
              <a:rPr lang="en-US"/>
              <a:pPr/>
              <a:t>25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2A14B-60D0-354B-AFF4-79B4D6634822}" type="slidenum">
              <a:rPr lang="en-US"/>
              <a:pPr/>
              <a:t>26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2A14B-60D0-354B-AFF4-79B4D6634822}" type="slidenum">
              <a:rPr lang="en-US"/>
              <a:pPr/>
              <a:t>27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B4E335-B91E-4C40-BF81-140C17B1EC09}" type="slidenum">
              <a:rPr lang="en-US"/>
              <a:pPr/>
              <a:t>34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2A14B-60D0-354B-AFF4-79B4D6634822}" type="slidenum">
              <a:rPr lang="en-US"/>
              <a:pPr/>
              <a:t>2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88B8ED-3A3C-CD47-BC7D-B4DEFEE98562}" type="slidenum">
              <a:rPr lang="en-US"/>
              <a:pPr/>
              <a:t>35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C438A2-0F74-A541-844C-CEE417634C98}" type="slidenum">
              <a:rPr lang="en-US"/>
              <a:pPr/>
              <a:t>36</a:t>
            </a:fld>
            <a:endParaRPr lang="en-US"/>
          </a:p>
        </p:txBody>
      </p:sp>
      <p:sp>
        <p:nvSpPr>
          <p:cNvPr id="19458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4C32C2-5DD0-D342-9909-231770967A48}" type="slidenum">
              <a:rPr lang="en-US"/>
              <a:pPr/>
              <a:t>37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BA79E3-6CC9-7342-BEF9-0BDA6BEA4063}" type="slidenum">
              <a:rPr lang="en-US"/>
              <a:pPr/>
              <a:t>38</a:t>
            </a:fld>
            <a:endParaRPr lang="en-US"/>
          </a:p>
        </p:txBody>
      </p:sp>
      <p:sp>
        <p:nvSpPr>
          <p:cNvPr id="111618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596D1F-707D-B94F-87F7-AC416E101594}" type="slidenum">
              <a:rPr lang="en-US"/>
              <a:pPr/>
              <a:t>39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F5721F-A8F8-6F46-918D-CD5DA22E847E}" type="slidenum">
              <a:rPr lang="en-US"/>
              <a:pPr/>
              <a:t>40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7BC12-B7C1-6B46-BC85-8B2E7DEA34C8}" type="slidenum">
              <a:rPr lang="en-US"/>
              <a:pPr/>
              <a:t>41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8BE9D3-7B8A-194F-9891-8572C4A2D33A}" type="slidenum">
              <a:rPr lang="en-US"/>
              <a:pPr/>
              <a:t>42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6B093B-F1A6-2D4A-9EDC-B5AD036FAE4F}" type="slidenum">
              <a:rPr lang="en-US"/>
              <a:pPr/>
              <a:t>43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0E5518-B388-554B-8F8B-F79643391485}" type="slidenum">
              <a:rPr lang="en-US"/>
              <a:pPr/>
              <a:t>44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2A14B-60D0-354B-AFF4-79B4D6634822}" type="slidenum">
              <a:rPr lang="en-US"/>
              <a:pPr/>
              <a:t>3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8B85B-932D-F348-9726-E8F8477A87A3}" type="slidenum">
              <a:rPr lang="en-US"/>
              <a:pPr/>
              <a:t>45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568236-F56E-AA4F-8850-CCA2054EEAA1}" type="slidenum">
              <a:rPr lang="en-US"/>
              <a:pPr/>
              <a:t>46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7D88B7-4408-134B-9200-FEBCA17569F3}" type="slidenum">
              <a:rPr lang="en-US"/>
              <a:pPr/>
              <a:t>47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C9C40F-3826-D14A-B3E9-05333AE21791}" type="slidenum">
              <a:rPr lang="en-US"/>
              <a:pPr/>
              <a:t>48</a:t>
            </a:fld>
            <a:endParaRPr lang="en-US"/>
          </a:p>
        </p:txBody>
      </p:sp>
      <p:sp>
        <p:nvSpPr>
          <p:cNvPr id="16896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29E76C-4CA7-D641-B99F-6F046CAEF492}" type="slidenum">
              <a:rPr lang="en-US"/>
              <a:pPr/>
              <a:t>49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4A4F75-C493-BC4F-88A8-8B6C58543756}" type="slidenum">
              <a:rPr lang="en-US"/>
              <a:pPr/>
              <a:t>50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9D1678-C4A5-7A4B-9BEB-05A94D1C2532}" type="slidenum">
              <a:rPr lang="en-US"/>
              <a:pPr/>
              <a:t>51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339785-8424-4F47-83E4-61070179A7A7}" type="slidenum">
              <a:rPr lang="en-US"/>
              <a:pPr/>
              <a:t>52</a:t>
            </a:fld>
            <a:endParaRPr lang="en-US"/>
          </a:p>
        </p:txBody>
      </p:sp>
      <p:sp>
        <p:nvSpPr>
          <p:cNvPr id="171010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AE08C-5406-0847-8B64-6FA82EB4CBAD}" type="slidenum">
              <a:rPr lang="en-US"/>
              <a:pPr/>
              <a:t>53</a:t>
            </a:fld>
            <a:endParaRPr lang="en-US"/>
          </a:p>
        </p:txBody>
      </p:sp>
      <p:sp>
        <p:nvSpPr>
          <p:cNvPr id="4198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2FADC5-7E5B-5A46-9C30-BB4F7DAA1A11}" type="slidenum">
              <a:rPr lang="en-US"/>
              <a:pPr/>
              <a:t>54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2A14B-60D0-354B-AFF4-79B4D6634822}" type="slidenum">
              <a:rPr lang="en-US"/>
              <a:pPr/>
              <a:t>4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DECB07-23EA-6E48-B8DF-BAC5E9AB7C8E}" type="slidenum">
              <a:rPr lang="en-US"/>
              <a:pPr/>
              <a:t>55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19A1A-1670-894B-A055-631A9695B053}" type="slidenum">
              <a:rPr lang="en-US"/>
              <a:pPr/>
              <a:t>56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4D072A-93CA-8646-8881-74E217B51FAD}" type="slidenum">
              <a:rPr lang="en-US"/>
              <a:pPr/>
              <a:t>57</a:t>
            </a:fld>
            <a:endParaRPr lang="en-US"/>
          </a:p>
        </p:txBody>
      </p:sp>
      <p:sp>
        <p:nvSpPr>
          <p:cNvPr id="1280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BAD0C-DDFC-404C-80AF-9D0288E420DB}" type="slidenum">
              <a:rPr lang="en-US"/>
              <a:pPr/>
              <a:t>58</a:t>
            </a:fld>
            <a:endParaRPr lang="en-US"/>
          </a:p>
        </p:txBody>
      </p:sp>
      <p:sp>
        <p:nvSpPr>
          <p:cNvPr id="132098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563AE0-35B0-D54E-B32E-6D1DB39FE18F}" type="slidenum">
              <a:rPr lang="en-US"/>
              <a:pPr/>
              <a:t>59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DE50BB-4809-EC45-BFF2-5B5C2CFDDAE4}" type="slidenum">
              <a:rPr lang="en-US"/>
              <a:pPr/>
              <a:t>60</a:t>
            </a:fld>
            <a:endParaRPr lang="en-US"/>
          </a:p>
        </p:txBody>
      </p:sp>
      <p:sp>
        <p:nvSpPr>
          <p:cNvPr id="12595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5AD268-6930-DE45-86F4-EAFC550F4ED1}" type="slidenum">
              <a:rPr lang="en-US"/>
              <a:pPr/>
              <a:t>61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3AF9B1-18E0-D441-9C60-720AE47B834D}" type="slidenum">
              <a:rPr lang="en-US"/>
              <a:pPr/>
              <a:t>62</a:t>
            </a:fld>
            <a:endParaRPr lang="en-US"/>
          </a:p>
        </p:txBody>
      </p:sp>
      <p:sp>
        <p:nvSpPr>
          <p:cNvPr id="1239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1485B2-3BA5-CD47-9AC1-60C7924A3D56}" type="slidenum">
              <a:rPr lang="en-US"/>
              <a:pPr/>
              <a:t>63</a:t>
            </a:fld>
            <a:endParaRPr lang="en-US"/>
          </a:p>
        </p:txBody>
      </p:sp>
      <p:sp>
        <p:nvSpPr>
          <p:cNvPr id="18739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2C48A5-00DE-3342-A438-25609B65E1C2}" type="slidenum">
              <a:rPr lang="en-US"/>
              <a:pPr/>
              <a:t>64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2A14B-60D0-354B-AFF4-79B4D6634822}" type="slidenum">
              <a:rPr lang="en-US"/>
              <a:pPr/>
              <a:t>5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1C03B-38C8-AC47-862D-A335A197AFCD}" type="slidenum">
              <a:rPr lang="en-US"/>
              <a:pPr/>
              <a:t>65</a:t>
            </a:fld>
            <a:endParaRPr lang="en-US"/>
          </a:p>
        </p:txBody>
      </p:sp>
      <p:sp>
        <p:nvSpPr>
          <p:cNvPr id="142338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DED9AA-7A37-F24E-B8DF-7677E24A1A30}" type="slidenum">
              <a:rPr lang="en-US"/>
              <a:pPr/>
              <a:t>66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E5C8F-0893-BB48-95D1-49BAC915AB6C}" type="slidenum">
              <a:rPr lang="en-US"/>
              <a:pPr/>
              <a:t>67</a:t>
            </a:fld>
            <a:endParaRPr lang="en-US"/>
          </a:p>
        </p:txBody>
      </p:sp>
      <p:sp>
        <p:nvSpPr>
          <p:cNvPr id="14438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E5C8F-0893-BB48-95D1-49BAC915AB6C}" type="slidenum">
              <a:rPr lang="en-US"/>
              <a:pPr/>
              <a:t>68</a:t>
            </a:fld>
            <a:endParaRPr lang="en-US"/>
          </a:p>
        </p:txBody>
      </p:sp>
      <p:sp>
        <p:nvSpPr>
          <p:cNvPr id="14438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B40A73-138D-E64E-A1E4-E9DDA01F5EEC}" type="slidenum">
              <a:rPr lang="en-US"/>
              <a:pPr/>
              <a:t>69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B9E8FA-CA1A-FA49-972A-709CC64DD8EA}" type="slidenum">
              <a:rPr lang="en-US"/>
              <a:pPr/>
              <a:t>70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C1D81-8D3B-AD49-B1A8-FF6596014A6A}" type="slidenum">
              <a:rPr lang="en-US"/>
              <a:pPr/>
              <a:t>71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8B6A47-AA95-0F46-8A59-01EAAF4FB3A4}" type="slidenum">
              <a:rPr lang="en-US"/>
              <a:pPr/>
              <a:t>72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57A0B4-9660-344C-834D-A06F973FCD3D}" type="slidenum">
              <a:rPr lang="en-US"/>
              <a:pPr/>
              <a:t>73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76D17-EA45-4E4D-B1AB-11CE62713DFC}" type="slidenum">
              <a:rPr lang="en-US"/>
              <a:pPr/>
              <a:t>74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2A14B-60D0-354B-AFF4-79B4D6634822}" type="slidenum">
              <a:rPr lang="en-US"/>
              <a:pPr/>
              <a:t>6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319F72-54E3-344D-B63C-34D0DE139F90}" type="slidenum">
              <a:rPr lang="en-US"/>
              <a:pPr/>
              <a:t>75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23EA8D-AA14-B947-81CC-E808E8CC7722}" type="slidenum">
              <a:rPr lang="en-US"/>
              <a:pPr/>
              <a:t>76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329D40-8E03-2B42-9DC7-1A71F58A3303}" type="slidenum">
              <a:rPr lang="en-US"/>
              <a:pPr/>
              <a:t>77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725793-6E35-C041-AC6E-1A4A1FB21A65}" type="slidenum">
              <a:rPr lang="en-US"/>
              <a:pPr/>
              <a:t>78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4B8B92-E5E6-A24C-99C6-C515117F2471}" type="slidenum">
              <a:rPr lang="en-US"/>
              <a:pPr/>
              <a:t>79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5A28E4-D707-134D-8CE1-314CA22EE370}" type="slidenum">
              <a:rPr lang="en-US"/>
              <a:pPr/>
              <a:t>80</a:t>
            </a:fld>
            <a:endParaRPr lang="en-US"/>
          </a:p>
        </p:txBody>
      </p:sp>
      <p:sp>
        <p:nvSpPr>
          <p:cNvPr id="177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094536-7326-E745-90F1-42996AC544CC}" type="slidenum">
              <a:rPr lang="en-US"/>
              <a:pPr/>
              <a:t>81</a:t>
            </a:fld>
            <a:endParaRPr lang="en-US"/>
          </a:p>
        </p:txBody>
      </p:sp>
      <p:sp>
        <p:nvSpPr>
          <p:cNvPr id="1792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55C955-62F2-1A47-952D-3E5F0B428185}" type="slidenum">
              <a:rPr lang="en-US"/>
              <a:pPr/>
              <a:t>82</a:t>
            </a:fld>
            <a:endParaRPr lang="en-US"/>
          </a:p>
        </p:txBody>
      </p:sp>
      <p:sp>
        <p:nvSpPr>
          <p:cNvPr id="1812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7F41D9-2370-FE4A-9E7B-DCAD16A8B1B4}" type="slidenum">
              <a:rPr lang="en-US"/>
              <a:pPr/>
              <a:t>83</a:t>
            </a:fld>
            <a:endParaRPr lang="en-US"/>
          </a:p>
        </p:txBody>
      </p:sp>
      <p:sp>
        <p:nvSpPr>
          <p:cNvPr id="1832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AAE8BF-A7BE-7247-B53A-2BE88834E7BD}" type="slidenum">
              <a:rPr lang="en-US"/>
              <a:pPr/>
              <a:t>84</a:t>
            </a:fld>
            <a:endParaRPr lang="en-US"/>
          </a:p>
        </p:txBody>
      </p:sp>
      <p:sp>
        <p:nvSpPr>
          <p:cNvPr id="185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B2A14B-60D0-354B-AFF4-79B4D6634822}" type="slidenum">
              <a:rPr lang="en-US"/>
              <a:pPr/>
              <a:t>7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320E-8FEC-014C-88BC-C771F04267F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320E-8FEC-014C-88BC-C771F04267F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42885" y="1371562"/>
            <a:ext cx="8572137" cy="5333856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FD2F2E-2D34-446F-9C3A-5329E7A0BF4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62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s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"/>
          <p:cNvSpPr txBox="1">
            <a:spLocks noGrp="1"/>
          </p:cNvSpPr>
          <p:nvPr>
            <p:ph type="body" sz="quarter" idx="13"/>
          </p:nvPr>
        </p:nvSpPr>
        <p:spPr>
          <a:xfrm>
            <a:off x="427564" y="1028700"/>
            <a:ext cx="8286751" cy="571500"/>
          </a:xfrm>
          <a:prstGeom prst="rect">
            <a:avLst/>
          </a:prstGeom>
        </p:spPr>
        <p:txBody>
          <a:bodyPr/>
          <a:lstStyle>
            <a:lvl1pPr marL="149987" indent="-149987" defTabSz="431963">
              <a:spcBef>
                <a:spcPts val="1323"/>
              </a:spcBef>
              <a:buSzPct val="90000"/>
              <a:buChar char="•"/>
              <a:defRPr sz="4800" b="0" spc="-100">
                <a:solidFill>
                  <a:srgbClr val="FFFFFF"/>
                </a:solidFill>
                <a:latin typeface="+mn-lt"/>
                <a:ea typeface="+mn-ea"/>
                <a:cs typeface="+mn-cs"/>
                <a:sym typeface="SF Hello Regular"/>
              </a:defRPr>
            </a:lvl1pPr>
          </a:lstStyle>
          <a:p>
            <a:pPr marL="317500" indent="-317500" defTabSz="914400">
              <a:spcBef>
                <a:spcPts val="2800"/>
              </a:spcBef>
              <a:buSzPct val="90000"/>
              <a:buChar char="•"/>
              <a:defRPr sz="4800" b="0" spc="-100">
                <a:solidFill>
                  <a:srgbClr val="FFFFFF"/>
                </a:solidFill>
                <a:latin typeface="+mn-lt"/>
                <a:ea typeface="+mn-ea"/>
                <a:cs typeface="+mn-cs"/>
                <a:sym typeface="SF Hello Regular"/>
              </a:defRPr>
            </a:pPr>
            <a:endParaRPr/>
          </a:p>
        </p:txBody>
      </p: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433387" y="0"/>
            <a:ext cx="8286750" cy="1028700"/>
          </a:xfrm>
          <a:prstGeom prst="rect">
            <a:avLst/>
          </a:prstGeom>
        </p:spPr>
        <p:txBody>
          <a:bodyPr anchor="b"/>
          <a:lstStyle>
            <a:lvl1pPr>
              <a:lnSpc>
                <a:spcPts val="3449"/>
              </a:lnSpc>
              <a:spcBef>
                <a:spcPts val="0"/>
              </a:spcBef>
              <a:defRPr sz="3200" b="1" spc="-64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86438" y="6521451"/>
            <a:ext cx="122323" cy="165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8050418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A7DE3-CB23-644A-AFED-2E27E53D9CCB}" type="datetimeFigureOut">
              <a:rPr lang="en-US" smtClean="0"/>
              <a:pPr/>
              <a:t>29/08/20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36771-B012-F34B-A734-5B1DB98308A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salakhu@cs.cm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24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5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emf"/><Relationship Id="rId5" Type="http://schemas.openxmlformats.org/officeDocument/2006/relationships/image" Target="../media/image29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9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4" Type="http://schemas.openxmlformats.org/officeDocument/2006/relationships/image" Target="../media/image47.jpeg"/><Relationship Id="rId5" Type="http://schemas.openxmlformats.org/officeDocument/2006/relationships/image" Target="../media/image48.jpg"/><Relationship Id="rId6" Type="http://schemas.openxmlformats.org/officeDocument/2006/relationships/image" Target="../media/image49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46.gi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5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jpeg"/><Relationship Id="rId7" Type="http://schemas.openxmlformats.org/officeDocument/2006/relationships/image" Target="../media/image61.jpeg"/><Relationship Id="rId8" Type="http://schemas.openxmlformats.org/officeDocument/2006/relationships/image" Target="../media/image62.jpeg"/><Relationship Id="rId9" Type="http://schemas.openxmlformats.org/officeDocument/2006/relationships/image" Target="../media/image63.jpeg"/><Relationship Id="rId1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54.png"/><Relationship Id="rId5" Type="http://schemas.openxmlformats.org/officeDocument/2006/relationships/image" Target="../media/image66.jpe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54.png"/><Relationship Id="rId5" Type="http://schemas.openxmlformats.org/officeDocument/2006/relationships/image" Target="../media/image66.jpe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69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24.xml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6.xml"/><Relationship Id="rId7" Type="http://schemas.openxmlformats.org/officeDocument/2006/relationships/image" Target="../media/image83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7.xml"/><Relationship Id="rId7" Type="http://schemas.openxmlformats.org/officeDocument/2006/relationships/image" Target="../media/image89.png"/><Relationship Id="rId8" Type="http://schemas.openxmlformats.org/officeDocument/2006/relationships/image" Target="../media/image71.png"/><Relationship Id="rId9" Type="http://schemas.openxmlformats.org/officeDocument/2006/relationships/image" Target="../media/image90.png"/><Relationship Id="rId10" Type="http://schemas.openxmlformats.org/officeDocument/2006/relationships/image" Target="../media/image80.png"/><Relationship Id="rId11" Type="http://schemas.openxmlformats.org/officeDocument/2006/relationships/image" Target="../media/image91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4.xml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7.xml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tags" Target="../tags/tag29.xml"/><Relationship Id="rId2" Type="http://schemas.openxmlformats.org/officeDocument/2006/relationships/tags" Target="../tags/tag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112.png"/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" Type="http://schemas.openxmlformats.org/officeDocument/2006/relationships/tags" Target="../tags/tag32.xml"/><Relationship Id="rId2" Type="http://schemas.openxmlformats.org/officeDocument/2006/relationships/tags" Target="../tags/tag33.xml"/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tags" Target="../tags/tag36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9.xml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1" Type="http://schemas.openxmlformats.org/officeDocument/2006/relationships/tags" Target="../tags/tag37.x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1.xml"/><Relationship Id="rId6" Type="http://schemas.openxmlformats.org/officeDocument/2006/relationships/image" Target="../media/image120.png"/><Relationship Id="rId7" Type="http://schemas.openxmlformats.org/officeDocument/2006/relationships/image" Target="../media/image112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2.xml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0.png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image" Target="../media/image123.png"/><Relationship Id="rId1" Type="http://schemas.openxmlformats.org/officeDocument/2006/relationships/tags" Target="../tags/tag43.x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4.xml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cmbishop/PRML/index.htm" TargetMode="External"/><Relationship Id="rId4" Type="http://schemas.openxmlformats.org/officeDocument/2006/relationships/hyperlink" Target="http://www-stat.stanford.edu/~tibs/ElemStatLearn/" TargetMode="External"/><Relationship Id="rId5" Type="http://schemas.openxmlformats.org/officeDocument/2006/relationships/hyperlink" Target="http://www.inference.phy.cam.ac.uk/mackay/itila/book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5.xml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12.png"/><Relationship Id="rId10" Type="http://schemas.openxmlformats.org/officeDocument/2006/relationships/image" Target="../media/image129.png"/><Relationship Id="rId11" Type="http://schemas.openxmlformats.org/officeDocument/2006/relationships/image" Target="../media/image97.png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6.xml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29.png"/><Relationship Id="rId9" Type="http://schemas.openxmlformats.org/officeDocument/2006/relationships/image" Target="../media/image132.png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7.xml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8.xml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" Type="http://schemas.openxmlformats.org/officeDocument/2006/relationships/tags" Target="../tags/tag58.xml"/><Relationship Id="rId2" Type="http://schemas.openxmlformats.org/officeDocument/2006/relationships/tags" Target="../tags/tag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9.xml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" Type="http://schemas.openxmlformats.org/officeDocument/2006/relationships/tags" Target="../tags/tag60.xml"/><Relationship Id="rId2" Type="http://schemas.openxmlformats.org/officeDocument/2006/relationships/tags" Target="../tags/tag61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Relationship Id="rId14" Type="http://schemas.openxmlformats.org/officeDocument/2006/relationships/image" Target="../media/image146.png"/><Relationship Id="rId15" Type="http://schemas.openxmlformats.org/officeDocument/2006/relationships/image" Target="../media/image147.png"/><Relationship Id="rId16" Type="http://schemas.openxmlformats.org/officeDocument/2006/relationships/image" Target="../media/image148.png"/><Relationship Id="rId17" Type="http://schemas.openxmlformats.org/officeDocument/2006/relationships/image" Target="../media/image149.png"/><Relationship Id="rId18" Type="http://schemas.openxmlformats.org/officeDocument/2006/relationships/image" Target="../media/image150.png"/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tags" Target="../tags/tag68.xml"/><Relationship Id="rId6" Type="http://schemas.openxmlformats.org/officeDocument/2006/relationships/tags" Target="../tags/tag69.xml"/><Relationship Id="rId7" Type="http://schemas.openxmlformats.org/officeDocument/2006/relationships/tags" Target="../tags/tag70.xml"/><Relationship Id="rId8" Type="http://schemas.openxmlformats.org/officeDocument/2006/relationships/tags" Target="../tags/tag71.xml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1.xml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1" Type="http://schemas.openxmlformats.org/officeDocument/2006/relationships/tags" Target="../tags/tag72.xml"/><Relationship Id="rId2" Type="http://schemas.openxmlformats.org/officeDocument/2006/relationships/tags" Target="../tags/tag7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2.xml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" Type="http://schemas.openxmlformats.org/officeDocument/2006/relationships/tags" Target="../tags/tag77.xml"/><Relationship Id="rId2" Type="http://schemas.openxmlformats.org/officeDocument/2006/relationships/tags" Target="../tags/tag78.xml"/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tags" Target="../tags/tag81.xml"/><Relationship Id="rId6" Type="http://schemas.openxmlformats.org/officeDocument/2006/relationships/tags" Target="../tags/tag82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4.xml"/><Relationship Id="rId9" Type="http://schemas.openxmlformats.org/officeDocument/2006/relationships/image" Target="../media/image109.png"/><Relationship Id="rId10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oanbruna.github.io/stat212b/" TargetMode="External"/><Relationship Id="rId4" Type="http://schemas.openxmlformats.org/officeDocument/2006/relationships/hyperlink" Target="http://info.usherbrooke.ca/hlarochelle/neural_networks/description.html" TargetMode="External"/><Relationship Id="rId5" Type="http://schemas.openxmlformats.org/officeDocument/2006/relationships/hyperlink" Target="https://sites.google.com/site/deeplearningsummerschool2016/hom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5.xml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" Type="http://schemas.openxmlformats.org/officeDocument/2006/relationships/tags" Target="../tags/tag86.xml"/><Relationship Id="rId2" Type="http://schemas.openxmlformats.org/officeDocument/2006/relationships/tags" Target="../tags/tag87.xml"/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tags" Target="../tags/tag9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6.xml"/><Relationship Id="rId8" Type="http://schemas.openxmlformats.org/officeDocument/2006/relationships/image" Target="../media/image167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7.xml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1" Type="http://schemas.openxmlformats.org/officeDocument/2006/relationships/tags" Target="../tags/tag91.xml"/><Relationship Id="rId2" Type="http://schemas.openxmlformats.org/officeDocument/2006/relationships/tags" Target="../tags/tag92.xml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8.png"/><Relationship Id="rId12" Type="http://schemas.openxmlformats.org/officeDocument/2006/relationships/image" Target="../media/image179.png"/><Relationship Id="rId1" Type="http://schemas.openxmlformats.org/officeDocument/2006/relationships/tags" Target="../tags/tag93.xml"/><Relationship Id="rId2" Type="http://schemas.openxmlformats.org/officeDocument/2006/relationships/tags" Target="../tags/tag94.xml"/><Relationship Id="rId3" Type="http://schemas.openxmlformats.org/officeDocument/2006/relationships/tags" Target="../tags/tag95.xml"/><Relationship Id="rId4" Type="http://schemas.openxmlformats.org/officeDocument/2006/relationships/tags" Target="../tags/tag96.xml"/><Relationship Id="rId5" Type="http://schemas.openxmlformats.org/officeDocument/2006/relationships/tags" Target="../tags/tag97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8.xml"/><Relationship Id="rId8" Type="http://schemas.openxmlformats.org/officeDocument/2006/relationships/image" Target="../media/image175.png"/><Relationship Id="rId9" Type="http://schemas.openxmlformats.org/officeDocument/2006/relationships/image" Target="../media/image176.png"/><Relationship Id="rId10" Type="http://schemas.openxmlformats.org/officeDocument/2006/relationships/image" Target="../media/image17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1" Type="http://schemas.openxmlformats.org/officeDocument/2006/relationships/tags" Target="../tags/tag98.x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1.xml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1" Type="http://schemas.openxmlformats.org/officeDocument/2006/relationships/tags" Target="../tags/tag99.xml"/><Relationship Id="rId2" Type="http://schemas.openxmlformats.org/officeDocument/2006/relationships/tags" Target="../tags/tag10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4" Type="http://schemas.openxmlformats.org/officeDocument/2006/relationships/tags" Target="../tags/tag10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3.xml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" Type="http://schemas.openxmlformats.org/officeDocument/2006/relationships/tags" Target="../tags/tag101.xml"/><Relationship Id="rId2" Type="http://schemas.openxmlformats.org/officeDocument/2006/relationships/tags" Target="../tags/tag10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4.xml"/><Relationship Id="rId6" Type="http://schemas.openxmlformats.org/officeDocument/2006/relationships/image" Target="../media/image112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1" Type="http://schemas.openxmlformats.org/officeDocument/2006/relationships/tags" Target="../tags/tag105.xml"/><Relationship Id="rId2" Type="http://schemas.openxmlformats.org/officeDocument/2006/relationships/tags" Target="../tags/tag106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5.png"/><Relationship Id="rId12" Type="http://schemas.openxmlformats.org/officeDocument/2006/relationships/image" Target="../media/image190.png"/><Relationship Id="rId1" Type="http://schemas.openxmlformats.org/officeDocument/2006/relationships/tags" Target="../tags/tag108.xml"/><Relationship Id="rId2" Type="http://schemas.openxmlformats.org/officeDocument/2006/relationships/tags" Target="../tags/tag109.xml"/><Relationship Id="rId3" Type="http://schemas.openxmlformats.org/officeDocument/2006/relationships/tags" Target="../tags/tag110.xml"/><Relationship Id="rId4" Type="http://schemas.openxmlformats.org/officeDocument/2006/relationships/tags" Target="../tags/tag111.xml"/><Relationship Id="rId5" Type="http://schemas.openxmlformats.org/officeDocument/2006/relationships/tags" Target="../tags/tag11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5.xml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6.xml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1" Type="http://schemas.openxmlformats.org/officeDocument/2006/relationships/tags" Target="../tags/tag113.xml"/><Relationship Id="rId2" Type="http://schemas.openxmlformats.org/officeDocument/2006/relationships/tags" Target="../tags/tag114.xml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" Type="http://schemas.openxmlformats.org/officeDocument/2006/relationships/tags" Target="../tags/tag115.xml"/><Relationship Id="rId2" Type="http://schemas.openxmlformats.org/officeDocument/2006/relationships/tags" Target="../tags/tag116.xml"/><Relationship Id="rId3" Type="http://schemas.openxmlformats.org/officeDocument/2006/relationships/tags" Target="../tags/tag117.xml"/><Relationship Id="rId4" Type="http://schemas.openxmlformats.org/officeDocument/2006/relationships/tags" Target="../tags/tag11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7.xml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0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4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54100"/>
            <a:ext cx="9144000" cy="17653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900" b="1" dirty="0" smtClean="0"/>
              <a:t>10417/10617</a:t>
            </a:r>
            <a:br>
              <a:rPr lang="en-US" sz="3900" b="1" dirty="0" smtClean="0"/>
            </a:br>
            <a:r>
              <a:rPr lang="en-US" sz="3900" b="1" dirty="0" smtClean="0"/>
              <a:t>Intermediate Deep Learning: </a:t>
            </a:r>
            <a:br>
              <a:rPr lang="en-US" sz="3900" b="1" dirty="0" smtClean="0"/>
            </a:br>
            <a:r>
              <a:rPr lang="en-US" sz="3900" b="1" dirty="0" smtClean="0"/>
              <a:t>Fall2020</a:t>
            </a:r>
            <a:endParaRPr lang="en-US" sz="3900" dirty="0" smtClean="0"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9160" name="Rectangle 9"/>
          <p:cNvSpPr>
            <a:spLocks noChangeArrowheads="1"/>
          </p:cNvSpPr>
          <p:nvPr/>
        </p:nvSpPr>
        <p:spPr bwMode="auto">
          <a:xfrm>
            <a:off x="2981652" y="2895600"/>
            <a:ext cx="3388668" cy="58477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 smtClean="0">
                <a:solidFill>
                  <a:srgbClr val="000000"/>
                </a:solidFill>
                <a:latin typeface="Calibri" pitchFamily="-106" charset="0"/>
                <a:ea typeface="Arial" pitchFamily="-106" charset="0"/>
                <a:cs typeface="Arial" pitchFamily="-106" charset="0"/>
              </a:rPr>
              <a:t>Russ </a:t>
            </a:r>
            <a:r>
              <a:rPr lang="en-US" sz="3200" dirty="0" err="1" smtClean="0">
                <a:solidFill>
                  <a:srgbClr val="000000"/>
                </a:solidFill>
                <a:latin typeface="Calibri" pitchFamily="-106" charset="0"/>
                <a:ea typeface="Arial" pitchFamily="-106" charset="0"/>
                <a:cs typeface="Arial" pitchFamily="-106" charset="0"/>
              </a:rPr>
              <a:t>Salakhutdinov</a:t>
            </a:r>
            <a:endParaRPr lang="en-US" sz="3200" dirty="0">
              <a:solidFill>
                <a:srgbClr val="000000"/>
              </a:solidFill>
              <a:latin typeface="Calibri" pitchFamily="-106" charset="0"/>
              <a:ea typeface="Arial" pitchFamily="-106" charset="0"/>
              <a:cs typeface="Arial" pitchFamily="-106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95400" y="3628072"/>
            <a:ext cx="6781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>
                <a:latin typeface="Helvetica"/>
              </a:rPr>
              <a:t>Machine Learning Department</a:t>
            </a:r>
          </a:p>
          <a:p>
            <a:pPr algn="ctr"/>
            <a:r>
              <a:rPr lang="en-US" sz="2200" dirty="0" err="1" smtClean="0">
                <a:latin typeface="Helvetica"/>
                <a:hlinkClick r:id="rId3"/>
              </a:rPr>
              <a:t>rsalakhu@cs.cmu.edu</a:t>
            </a:r>
            <a:endParaRPr lang="en-US" sz="2200" dirty="0" smtClean="0">
              <a:latin typeface="Helvetica"/>
            </a:endParaRPr>
          </a:p>
          <a:p>
            <a:pPr algn="ctr"/>
            <a:endParaRPr lang="en-US" sz="2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2197508" y="5334000"/>
            <a:ext cx="48890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Helvetica"/>
              </a:rPr>
              <a:t>Lectures 1,2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 advTm="52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95" y="838200"/>
            <a:ext cx="1689005" cy="13525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1260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/>
              <a:t>Impact of Deep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350258"/>
            <a:ext cx="8534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3500" dirty="0" smtClean="0"/>
              <a:t> Speech Recognition</a:t>
            </a:r>
            <a:endParaRPr lang="en-US" sz="3500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2264658"/>
            <a:ext cx="8534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3500" dirty="0" smtClean="0"/>
              <a:t> Computer Vision</a:t>
            </a:r>
            <a:endParaRPr lang="en-US" sz="35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4093458"/>
            <a:ext cx="8534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3500" dirty="0" smtClean="0"/>
              <a:t> Language Understanding </a:t>
            </a:r>
            <a:endParaRPr lang="en-US" sz="35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3179058"/>
            <a:ext cx="8534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3500" dirty="0" smtClean="0"/>
              <a:t> Recommender Systems </a:t>
            </a:r>
            <a:endParaRPr lang="en-US" sz="35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4953000"/>
            <a:ext cx="6019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3500" dirty="0" smtClean="0"/>
              <a:t> Drug Discovery and Medical Image Analysis </a:t>
            </a:r>
            <a:endParaRPr lang="en-US" sz="35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752600"/>
            <a:ext cx="1112520" cy="46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865" y="1182065"/>
            <a:ext cx="1103935" cy="1103935"/>
          </a:xfrm>
          <a:prstGeom prst="rect">
            <a:avLst/>
          </a:prstGeom>
        </p:spPr>
      </p:pic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25776" y="2819400"/>
            <a:ext cx="722624" cy="396234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94869" y="3179058"/>
            <a:ext cx="691731" cy="515776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9942" y="5715000"/>
            <a:ext cx="1687602" cy="534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078" y="6173166"/>
            <a:ext cx="2585374" cy="622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876" y="5657850"/>
            <a:ext cx="1098612" cy="10477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45316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Understanding Images: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130450"/>
            <a:ext cx="2197100" cy="2926606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>
            <a:off x="355600" y="4193116"/>
            <a:ext cx="8839200" cy="2233084"/>
            <a:chOff x="304800" y="4002616"/>
            <a:chExt cx="8839200" cy="2233084"/>
          </a:xfrm>
        </p:grpSpPr>
        <p:sp>
          <p:nvSpPr>
            <p:cNvPr id="10" name="Content Placeholder 11"/>
            <p:cNvSpPr txBox="1">
              <a:spLocks/>
            </p:cNvSpPr>
            <p:nvPr/>
          </p:nvSpPr>
          <p:spPr>
            <a:xfrm>
              <a:off x="304800" y="4002616"/>
              <a:ext cx="3962400" cy="98636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600" dirty="0" smtClean="0"/>
                <a:t>Model Samples</a:t>
              </a:r>
            </a:p>
            <a:p>
              <a:pPr marL="342900" indent="-342900">
                <a:spcBef>
                  <a:spcPct val="20000"/>
                </a:spcBef>
                <a:buFont typeface="Arial"/>
                <a:buChar char="•"/>
              </a:pPr>
              <a:endParaRPr lang="en-US" sz="2200" dirty="0" smtClean="0"/>
            </a:p>
          </p:txBody>
        </p:sp>
        <p:sp>
          <p:nvSpPr>
            <p:cNvPr id="11" name="Content Placeholder 11"/>
            <p:cNvSpPr txBox="1">
              <a:spLocks/>
            </p:cNvSpPr>
            <p:nvPr/>
          </p:nvSpPr>
          <p:spPr>
            <a:xfrm>
              <a:off x="457200" y="4572000"/>
              <a:ext cx="8686800" cy="16637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buFont typeface="Arial"/>
                <a:buChar char="•"/>
              </a:pPr>
              <a:r>
                <a:rPr lang="en-US" sz="2400" dirty="0" smtClean="0"/>
                <a:t> a group of people in a crowded area .</a:t>
              </a:r>
            </a:p>
            <a:p>
              <a:pPr>
                <a:buFont typeface="Arial"/>
                <a:buChar char="•"/>
              </a:pPr>
              <a:r>
                <a:rPr lang="en-US" sz="2400" dirty="0" smtClean="0"/>
                <a:t> a group of people are walking and talking .</a:t>
              </a:r>
            </a:p>
            <a:p>
              <a:pPr>
                <a:buFont typeface="Arial"/>
                <a:buChar char="•"/>
              </a:pPr>
              <a:r>
                <a:rPr lang="en-US" sz="2400" dirty="0" smtClean="0"/>
                <a:t> a group of people, standing around and talking .</a:t>
              </a:r>
            </a:p>
            <a:p>
              <a:pPr>
                <a:buFont typeface="Arial"/>
                <a:buChar char="•"/>
              </a:pPr>
              <a:r>
                <a:rPr lang="en-US" sz="2400" dirty="0" smtClean="0"/>
                <a:t> a group of people that are in the outside . </a:t>
              </a:r>
            </a:p>
            <a:p>
              <a:endParaRPr lang="en-US" sz="2200" dirty="0" smtClean="0"/>
            </a:p>
            <a:p>
              <a:pPr marL="342900" indent="-342900">
                <a:spcBef>
                  <a:spcPct val="20000"/>
                </a:spcBef>
                <a:buFont typeface="Arial"/>
                <a:buChar char="•"/>
              </a:pPr>
              <a:endParaRPr lang="en-US" sz="2200" dirty="0" smtClean="0"/>
            </a:p>
            <a:p>
              <a:pPr marL="342900" indent="-342900">
                <a:spcBef>
                  <a:spcPct val="20000"/>
                </a:spcBef>
                <a:buFont typeface="Arial"/>
                <a:buChar char="•"/>
              </a:pPr>
              <a:endParaRPr lang="en-US" sz="2200" dirty="0" smtClean="0"/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3149600" y="1174750"/>
            <a:ext cx="5537200" cy="1333500"/>
            <a:chOff x="3149600" y="1174750"/>
            <a:chExt cx="5537200" cy="1333500"/>
          </a:xfrm>
        </p:grpSpPr>
        <p:sp>
          <p:nvSpPr>
            <p:cNvPr id="12" name="Content Placeholder 11"/>
            <p:cNvSpPr txBox="1">
              <a:spLocks/>
            </p:cNvSpPr>
            <p:nvPr/>
          </p:nvSpPr>
          <p:spPr>
            <a:xfrm>
              <a:off x="3429000" y="1581150"/>
              <a:ext cx="5257800" cy="9271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400" dirty="0" smtClean="0"/>
                <a:t>strangers,  coworkers,  conventioneers,  attendants,  patrons</a:t>
              </a:r>
            </a:p>
            <a:p>
              <a:pPr marL="342900" indent="-342900">
                <a:spcBef>
                  <a:spcPct val="20000"/>
                </a:spcBef>
                <a:buFont typeface="Arial"/>
                <a:buChar char="•"/>
              </a:pPr>
              <a:endParaRPr lang="en-US" sz="2200" dirty="0" smtClean="0"/>
            </a:p>
          </p:txBody>
        </p:sp>
        <p:sp>
          <p:nvSpPr>
            <p:cNvPr id="13" name="Content Placeholder 11"/>
            <p:cNvSpPr txBox="1">
              <a:spLocks/>
            </p:cNvSpPr>
            <p:nvPr/>
          </p:nvSpPr>
          <p:spPr>
            <a:xfrm>
              <a:off x="3149600" y="1174750"/>
              <a:ext cx="5257800" cy="7747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400" dirty="0" smtClean="0"/>
                <a:t>TAGS:</a:t>
              </a:r>
            </a:p>
            <a:p>
              <a:pPr marL="342900" indent="-342900">
                <a:spcBef>
                  <a:spcPct val="20000"/>
                </a:spcBef>
                <a:buFont typeface="Arial"/>
                <a:buChar char="•"/>
              </a:pPr>
              <a:endParaRPr lang="en-US" sz="2200" dirty="0" smtClean="0"/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3213100" y="2736850"/>
            <a:ext cx="5537200" cy="1397001"/>
            <a:chOff x="3213100" y="2736850"/>
            <a:chExt cx="5537200" cy="1397001"/>
          </a:xfrm>
        </p:grpSpPr>
        <p:sp>
          <p:nvSpPr>
            <p:cNvPr id="14" name="Content Placeholder 11"/>
            <p:cNvSpPr txBox="1">
              <a:spLocks/>
            </p:cNvSpPr>
            <p:nvPr/>
          </p:nvSpPr>
          <p:spPr>
            <a:xfrm>
              <a:off x="3213100" y="2736850"/>
              <a:ext cx="5257800" cy="7747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400" dirty="0" smtClean="0"/>
                <a:t>Nearest Neighbor Sentence:</a:t>
              </a:r>
              <a:endParaRPr lang="en-US" sz="2200" dirty="0" smtClean="0"/>
            </a:p>
          </p:txBody>
        </p:sp>
        <p:sp>
          <p:nvSpPr>
            <p:cNvPr id="15" name="Content Placeholder 11"/>
            <p:cNvSpPr txBox="1">
              <a:spLocks/>
            </p:cNvSpPr>
            <p:nvPr/>
          </p:nvSpPr>
          <p:spPr>
            <a:xfrm>
              <a:off x="3492500" y="3206751"/>
              <a:ext cx="5257800" cy="9271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400" dirty="0" smtClean="0"/>
                <a:t>people taking pictures of a crazy person</a:t>
              </a:r>
              <a:endParaRPr lang="en-US" sz="2200" dirty="0" smtClean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Caption Generation</a:t>
            </a:r>
            <a:endParaRPr lang="en-US" sz="4400" noProof="0" dirty="0" smtClean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8534400" cy="5605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478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457200" y="-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Caption Generation</a:t>
            </a:r>
            <a:endParaRPr lang="en-US" sz="4400" noProof="0" dirty="0" smtClean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86" y="800100"/>
            <a:ext cx="8942614" cy="6057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478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553936" y="2819400"/>
            <a:ext cx="583746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Example: Boltzmann Machine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8600" y="3505198"/>
            <a:ext cx="5638800" cy="1933041"/>
            <a:chOff x="228600" y="3505198"/>
            <a:chExt cx="5638800" cy="1933041"/>
          </a:xfrm>
        </p:grpSpPr>
        <p:cxnSp>
          <p:nvCxnSpPr>
            <p:cNvPr id="60" name="Straight Arrow Connector 59"/>
            <p:cNvCxnSpPr/>
            <p:nvPr/>
          </p:nvCxnSpPr>
          <p:spPr>
            <a:xfrm flipV="1">
              <a:off x="1066798" y="3505198"/>
              <a:ext cx="914400" cy="533402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228600" y="4114800"/>
              <a:ext cx="3048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Input data (e.g. pixel intensities of an image, words from </a:t>
              </a:r>
              <a:r>
                <a:rPr lang="en-US" sz="2000" dirty="0" err="1" smtClean="0"/>
                <a:t>webpages</a:t>
              </a:r>
              <a:r>
                <a:rPr lang="en-US" sz="2000" dirty="0" smtClean="0"/>
                <a:t>, speech signal).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895600" y="4114800"/>
              <a:ext cx="2971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Target variables (response) (e.g. class labels, categories, phonemes).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10800000">
              <a:off x="2362199" y="3505198"/>
              <a:ext cx="609601" cy="53340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971800" y="1676400"/>
            <a:ext cx="3581400" cy="1219992"/>
            <a:chOff x="2971800" y="1676400"/>
            <a:chExt cx="3581400" cy="1219992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4107545" y="2242182"/>
              <a:ext cx="769255" cy="65341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971800" y="1676400"/>
              <a:ext cx="2209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Model parameters</a:t>
              </a: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4191001" y="2209800"/>
              <a:ext cx="2362199" cy="68659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665238" y="1349514"/>
            <a:ext cx="2564362" cy="1646676"/>
            <a:chOff x="5665238" y="1349514"/>
            <a:chExt cx="2564362" cy="1646676"/>
          </a:xfrm>
        </p:grpSpPr>
        <p:cxnSp>
          <p:nvCxnSpPr>
            <p:cNvPr id="74" name="Straight Arrow Connector 73"/>
            <p:cNvCxnSpPr/>
            <p:nvPr/>
          </p:nvCxnSpPr>
          <p:spPr>
            <a:xfrm rot="10800000" flipV="1">
              <a:off x="5665238" y="2077302"/>
              <a:ext cx="1268963" cy="91888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16200000" flipH="1">
              <a:off x="6705242" y="2458660"/>
              <a:ext cx="889123" cy="12640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248400" y="1349514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Latent (hidden) variables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630549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Markov Random Fields, Undirected Graphical Models.</a:t>
            </a:r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1303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9" name="Picture 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545326" y="1066800"/>
            <a:ext cx="3474474" cy="76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667000"/>
            <a:ext cx="4943670" cy="38862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Finding Structure in Data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800" y="186826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Vector of word counts on a webpage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341502" y="1638301"/>
            <a:ext cx="668399" cy="30624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867402" y="1638300"/>
            <a:ext cx="2438398" cy="874931"/>
            <a:chOff x="5867402" y="1638300"/>
            <a:chExt cx="2438398" cy="874931"/>
          </a:xfrm>
        </p:grpSpPr>
        <p:sp>
          <p:nvSpPr>
            <p:cNvPr id="16" name="TextBox 15"/>
            <p:cNvSpPr txBox="1"/>
            <p:nvPr/>
          </p:nvSpPr>
          <p:spPr>
            <a:xfrm>
              <a:off x="5943600" y="1866900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Latent variables: hidden topics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10800000">
              <a:off x="5867402" y="1638300"/>
              <a:ext cx="761998" cy="266702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6200" y="2895600"/>
            <a:ext cx="3581400" cy="5105400"/>
            <a:chOff x="0" y="3200400"/>
            <a:chExt cx="3581400" cy="5105400"/>
          </a:xfrm>
        </p:grpSpPr>
        <p:pic>
          <p:nvPicPr>
            <p:cNvPr id="133125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200" y="3200400"/>
              <a:ext cx="3505200" cy="4733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/>
            <p:cNvSpPr/>
            <p:nvPr/>
          </p:nvSpPr>
          <p:spPr>
            <a:xfrm>
              <a:off x="0" y="5915706"/>
              <a:ext cx="3581400" cy="23900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2643" y="5791200"/>
            <a:ext cx="3394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804,414 newswire stories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6D7F07-E1ED-A24D-9F80-6C0F8E6E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Natural Language Understanding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" y="685800"/>
            <a:ext cx="9053510" cy="57219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0" y="1733820"/>
            <a:ext cx="4548376" cy="51241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Arial" pitchFamily="-110" charset="-128"/>
              <a:cs typeface="Arial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237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1733820"/>
            <a:ext cx="4548376" cy="51241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Arial" pitchFamily="-110" charset="-128"/>
              <a:cs typeface="Arial" pitchFamily="-110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2" y="460801"/>
            <a:ext cx="8680627" cy="556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3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36771-B012-F34B-A734-5B1DB98308A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0" y="1733820"/>
            <a:ext cx="4548376" cy="512417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Arial" pitchFamily="-110" charset="-128"/>
              <a:cs typeface="Arial" pitchFamily="-110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09130"/>
            <a:ext cx="8916936" cy="562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90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 noChangeAspect="1"/>
          </p:cNvGrpSpPr>
          <p:nvPr/>
        </p:nvGrpSpPr>
        <p:grpSpPr>
          <a:xfrm>
            <a:off x="228600" y="2895600"/>
            <a:ext cx="3377062" cy="3516095"/>
            <a:chOff x="152400" y="2030883"/>
            <a:chExt cx="4401671" cy="4582887"/>
          </a:xfrm>
        </p:grpSpPr>
        <p:sp>
          <p:nvSpPr>
            <p:cNvPr id="25" name="Parallelogram 24"/>
            <p:cNvSpPr/>
            <p:nvPr/>
          </p:nvSpPr>
          <p:spPr>
            <a:xfrm>
              <a:off x="152400" y="5039380"/>
              <a:ext cx="4401671" cy="1574390"/>
            </a:xfrm>
            <a:prstGeom prst="parallelogram">
              <a:avLst>
                <a:gd name="adj" fmla="val 93632"/>
              </a:avLst>
            </a:prstGeom>
            <a:solidFill>
              <a:schemeClr val="bg1"/>
            </a:solidFill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strokes_v1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1962" y="2196958"/>
              <a:ext cx="2809984" cy="1828800"/>
            </a:xfrm>
            <a:prstGeom prst="rect">
              <a:avLst/>
            </a:prstGeom>
          </p:spPr>
        </p:pic>
        <p:pic>
          <p:nvPicPr>
            <p:cNvPr id="27" name="Picture 26" descr="h1.eps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4437" y="2030883"/>
              <a:ext cx="530352" cy="530352"/>
            </a:xfrm>
            <a:prstGeom prst="rect">
              <a:avLst/>
            </a:prstGeom>
          </p:spPr>
        </p:pic>
        <p:pic>
          <p:nvPicPr>
            <p:cNvPr id="28" name="Picture 27" descr="h1.eps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218" y="2060191"/>
              <a:ext cx="530352" cy="530352"/>
            </a:xfrm>
            <a:prstGeom prst="rect">
              <a:avLst/>
            </a:prstGeom>
          </p:spPr>
        </p:pic>
        <p:pic>
          <p:nvPicPr>
            <p:cNvPr id="29" name="Picture 28" descr="h1.eps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1675" y="2030883"/>
              <a:ext cx="530352" cy="530352"/>
            </a:xfrm>
            <a:prstGeom prst="rect">
              <a:avLst/>
            </a:prstGeom>
          </p:spPr>
        </p:pic>
        <p:pic>
          <p:nvPicPr>
            <p:cNvPr id="30" name="Picture 29" descr="h1.eps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4437" y="3788957"/>
              <a:ext cx="530352" cy="530352"/>
            </a:xfrm>
            <a:prstGeom prst="rect">
              <a:avLst/>
            </a:prstGeom>
          </p:spPr>
        </p:pic>
        <p:pic>
          <p:nvPicPr>
            <p:cNvPr id="31" name="Picture 30" descr="h1.ep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50983" y="3788956"/>
              <a:ext cx="530352" cy="530352"/>
            </a:xfrm>
            <a:prstGeom prst="rect">
              <a:avLst/>
            </a:prstGeom>
          </p:spPr>
        </p:pic>
        <p:pic>
          <p:nvPicPr>
            <p:cNvPr id="32" name="Picture 31" descr="h1.eps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1209" y="3788957"/>
              <a:ext cx="530352" cy="530352"/>
            </a:xfrm>
            <a:prstGeom prst="rect">
              <a:avLst/>
            </a:prstGeom>
          </p:spPr>
        </p:pic>
        <p:pic>
          <p:nvPicPr>
            <p:cNvPr id="33" name="Picture 32" descr="rbms705.eps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9161" y="3937000"/>
              <a:ext cx="3212439" cy="2501900"/>
            </a:xfrm>
            <a:prstGeom prst="rect">
              <a:avLst/>
            </a:prstGeom>
          </p:spPr>
        </p:pic>
      </p:grpSp>
      <p:sp>
        <p:nvSpPr>
          <p:cNvPr id="4" name="Title 1"/>
          <p:cNvSpPr txBox="1">
            <a:spLocks/>
          </p:cNvSpPr>
          <p:nvPr/>
        </p:nvSpPr>
        <p:spPr>
          <a:xfrm>
            <a:off x="457200" y="1260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/>
              <a:t>Important Breakthroughs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11430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 Deep  Belief Networks, 2006 (Unsupervised)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066800" y="16002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Hinton, G. E., </a:t>
            </a:r>
            <a:r>
              <a:rPr lang="en-US" dirty="0" err="1" smtClean="0"/>
              <a:t>Osindero</a:t>
            </a:r>
            <a:r>
              <a:rPr lang="en-US" dirty="0" smtClean="0"/>
              <a:t>, S. and </a:t>
            </a:r>
            <a:r>
              <a:rPr lang="en-US" dirty="0" err="1" smtClean="0"/>
              <a:t>Teh</a:t>
            </a:r>
            <a:r>
              <a:rPr lang="en-US" dirty="0" smtClean="0"/>
              <a:t>, Y., A fast learning algorithm for deep belief nets, Neural Computation, 2006.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843662" y="2784902"/>
            <a:ext cx="3252338" cy="738664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 marL="457200" indent="-274320"/>
            <a:r>
              <a:rPr lang="en-US" sz="1400" dirty="0" smtClean="0"/>
              <a:t>Higher-level </a:t>
            </a:r>
          </a:p>
          <a:p>
            <a:pPr marL="457200" indent="-274320"/>
            <a:r>
              <a:rPr lang="en-US" sz="1400" dirty="0" smtClean="0"/>
              <a:t>features:</a:t>
            </a:r>
          </a:p>
          <a:p>
            <a:pPr marL="457200" indent="-274320"/>
            <a:endParaRPr lang="en-US" sz="1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919862" y="4038600"/>
            <a:ext cx="1981200" cy="738664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 marL="457200" indent="-274320"/>
            <a:r>
              <a:rPr lang="en-US" sz="1400" dirty="0" smtClean="0"/>
              <a:t>Low-level </a:t>
            </a:r>
          </a:p>
          <a:p>
            <a:pPr marL="457200" indent="-274320"/>
            <a:r>
              <a:rPr lang="en-US" sz="1400" dirty="0" smtClean="0"/>
              <a:t>features:</a:t>
            </a:r>
          </a:p>
          <a:p>
            <a:pPr marL="457200" indent="-274320"/>
            <a:r>
              <a:rPr lang="en-US" sz="1400" dirty="0" smtClean="0"/>
              <a:t>Edges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30300" y="6121400"/>
            <a:ext cx="2014090" cy="338554"/>
          </a:xfrm>
          <a:prstGeom prst="rect">
            <a:avLst/>
          </a:prstGeom>
          <a:noFill/>
        </p:spPr>
        <p:txBody>
          <a:bodyPr wrap="square" lIns="91440" rtlCol="0">
            <a:spAutoFit/>
          </a:bodyPr>
          <a:lstStyle/>
          <a:p>
            <a:pPr marL="457200" indent="-274320"/>
            <a:r>
              <a:rPr lang="en-US" sz="1600" dirty="0" smtClean="0"/>
              <a:t>Input: Pixels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00600" y="2514600"/>
            <a:ext cx="3962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 Adding additional layers improves </a:t>
            </a:r>
            <a:r>
              <a:rPr lang="en-US" sz="2000" dirty="0" err="1" smtClean="0"/>
              <a:t>variational</a:t>
            </a:r>
            <a:r>
              <a:rPr lang="en-US" sz="2000" dirty="0" smtClean="0"/>
              <a:t> lower-bound. 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4800600" y="4623137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Efficient greedy layer-by-layer learning learning algorithm. 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800600" y="5537537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000" dirty="0" smtClean="0"/>
              <a:t> Inferring the states of  the hidden variables in the top most layer is easy. 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4419600" y="2416314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Theoretical Breakthrough:</a:t>
            </a:r>
          </a:p>
          <a:p>
            <a:pPr>
              <a:buFont typeface="Arial"/>
              <a:buChar char="•"/>
            </a:pP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4419600" y="3787914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Efficient Learning and Inference with multiple layers:</a:t>
            </a:r>
          </a:p>
          <a:p>
            <a:pPr>
              <a:buFont typeface="Arial"/>
              <a:buChar char="•"/>
            </a:pP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advTm="45316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Evaluation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43088" y="1320665"/>
            <a:ext cx="8382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60% </a:t>
            </a:r>
            <a:r>
              <a:rPr lang="en-US" sz="2800" dirty="0"/>
              <a:t>on 3 assignments, each worth </a:t>
            </a:r>
            <a:r>
              <a:rPr lang="en-US" sz="2800" dirty="0" smtClean="0"/>
              <a:t>20%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4</a:t>
            </a:r>
            <a:r>
              <a:rPr lang="en-US" sz="2800" dirty="0" smtClean="0"/>
              <a:t>0</a:t>
            </a:r>
            <a:r>
              <a:rPr lang="en-US" sz="2800" dirty="0"/>
              <a:t>% on Final Project </a:t>
            </a:r>
            <a:r>
              <a:rPr lang="en-US" sz="2800" dirty="0" smtClean="0"/>
              <a:t>(10% </a:t>
            </a:r>
            <a:r>
              <a:rPr lang="en-US" sz="2800" dirty="0"/>
              <a:t>mid-way report, </a:t>
            </a:r>
            <a:r>
              <a:rPr lang="en-US" sz="2800" dirty="0"/>
              <a:t>3</a:t>
            </a:r>
            <a:r>
              <a:rPr lang="en-US" sz="2800" dirty="0" smtClean="0"/>
              <a:t>0</a:t>
            </a:r>
            <a:r>
              <a:rPr lang="en-US" sz="2800" dirty="0" smtClean="0"/>
              <a:t>% </a:t>
            </a:r>
            <a:r>
              <a:rPr lang="en-US" sz="2800" dirty="0"/>
              <a:t>final report)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4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60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/>
              <a:t>Important Breakthroughs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5800" y="5243155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 Deep Nets for Speech (Supervised) 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85800" y="106680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800" dirty="0" smtClean="0"/>
              <a:t> Deep </a:t>
            </a:r>
            <a:r>
              <a:rPr lang="en-US" sz="2800" dirty="0" err="1" smtClean="0"/>
              <a:t>Convolutional</a:t>
            </a:r>
            <a:r>
              <a:rPr lang="en-US" sz="2800" dirty="0" smtClean="0"/>
              <a:t> Nets for Vision (Supervised) 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066800" y="15240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Krizhevsky</a:t>
            </a:r>
            <a:r>
              <a:rPr lang="en-US" dirty="0" smtClean="0"/>
              <a:t>, A., </a:t>
            </a:r>
            <a:r>
              <a:rPr lang="en-US" dirty="0" err="1" smtClean="0"/>
              <a:t>Sutskever</a:t>
            </a:r>
            <a:r>
              <a:rPr lang="en-US" dirty="0" smtClean="0"/>
              <a:t>, I. and Hinton, G. E., </a:t>
            </a:r>
            <a:r>
              <a:rPr lang="en-US" dirty="0" err="1" smtClean="0"/>
              <a:t>ImageNet</a:t>
            </a:r>
            <a:r>
              <a:rPr lang="en-US" dirty="0" smtClean="0"/>
              <a:t> Classification with Deep </a:t>
            </a:r>
            <a:r>
              <a:rPr lang="en-US" dirty="0" err="1" smtClean="0"/>
              <a:t>Convolutional</a:t>
            </a:r>
            <a:r>
              <a:rPr lang="en-US" dirty="0" smtClean="0"/>
              <a:t> Neural Networks, NIPS, 2012.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0600" y="57150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Hinton et. al. Deep Neural Networks for Acoustic Modeling in Speech Recognition: The Shared Views of Four Research Groups, IEEE Signal Processing Magazine. 2012.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3058"/>
            <a:ext cx="4267200" cy="14507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797300"/>
            <a:ext cx="2628900" cy="3622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209800"/>
            <a:ext cx="3589094" cy="293564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90600" y="42672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1.2 million training images</a:t>
            </a:r>
          </a:p>
          <a:p>
            <a:r>
              <a:rPr lang="en-US" dirty="0" smtClean="0"/>
              <a:t>1000 classes</a:t>
            </a:r>
          </a:p>
        </p:txBody>
      </p:sp>
    </p:spTree>
  </p:cSld>
  <p:clrMapOvr>
    <a:masterClrMapping/>
  </p:clrMapOvr>
  <p:transition xmlns:p14="http://schemas.microsoft.com/office/powerpoint/2010/main" advTm="45316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extBox 17"/>
          <p:cNvSpPr txBox="1"/>
          <p:nvPr/>
        </p:nvSpPr>
        <p:spPr>
          <a:xfrm>
            <a:off x="1517279" y="3203375"/>
            <a:ext cx="239177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Data(</a:t>
            </a:r>
            <a:r>
              <a:rPr lang="en-US" sz="2000" dirty="0" err="1" smtClean="0"/>
              <a:t>CelebA</a:t>
            </a:r>
            <a:r>
              <a:rPr lang="en-US" sz="2000" dirty="0" smtClean="0"/>
              <a:t>)</a:t>
            </a:r>
            <a:endParaRPr lang="en-US" sz="2000" dirty="0"/>
          </a:p>
          <a:p>
            <a:endParaRPr lang="en-US" sz="2300" dirty="0"/>
          </a:p>
        </p:txBody>
      </p:sp>
      <p:sp>
        <p:nvSpPr>
          <p:cNvPr id="27" name="TextBox 17"/>
          <p:cNvSpPr txBox="1"/>
          <p:nvPr/>
        </p:nvSpPr>
        <p:spPr>
          <a:xfrm>
            <a:off x="5152338" y="3200400"/>
            <a:ext cx="33714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Model Samples (</a:t>
            </a:r>
            <a:r>
              <a:rPr lang="en-US" sz="2000" dirty="0" err="1" smtClean="0"/>
              <a:t>Karras</a:t>
            </a:r>
            <a:r>
              <a:rPr lang="en-US" sz="2000" dirty="0" smtClean="0"/>
              <a:t> </a:t>
            </a:r>
            <a:r>
              <a:rPr lang="en-US" sz="2000" dirty="0" err="1" smtClean="0"/>
              <a:t>et.al</a:t>
            </a:r>
            <a:r>
              <a:rPr lang="en-US" sz="2000" dirty="0" smtClean="0"/>
              <a:t>., 2018</a:t>
            </a:r>
            <a:r>
              <a:rPr lang="en-US" sz="2300" dirty="0" smtClean="0"/>
              <a:t>)</a:t>
            </a:r>
            <a:endParaRPr lang="en-US" sz="2300" dirty="0"/>
          </a:p>
          <a:p>
            <a:endParaRPr lang="en-US" sz="2300" dirty="0"/>
          </a:p>
        </p:txBody>
      </p:sp>
      <p:grpSp>
        <p:nvGrpSpPr>
          <p:cNvPr id="3" name="Group 2"/>
          <p:cNvGrpSpPr/>
          <p:nvPr/>
        </p:nvGrpSpPr>
        <p:grpSpPr>
          <a:xfrm>
            <a:off x="1828800" y="4609981"/>
            <a:ext cx="6894326" cy="1871073"/>
            <a:chOff x="2304098" y="4356005"/>
            <a:chExt cx="8686133" cy="1767991"/>
          </a:xfrm>
        </p:grpSpPr>
        <p:sp>
          <p:nvSpPr>
            <p:cNvPr id="29" name="TextBox 17"/>
            <p:cNvSpPr txBox="1"/>
            <p:nvPr/>
          </p:nvSpPr>
          <p:spPr>
            <a:xfrm>
              <a:off x="2304098" y="4356005"/>
              <a:ext cx="4961064" cy="756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/>
                <a:t>4 years of progression on Faces</a:t>
              </a:r>
            </a:p>
            <a:p>
              <a:endParaRPr lang="en-US" sz="2300" dirty="0"/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8029591" y="5077042"/>
              <a:ext cx="2960640" cy="1046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 smtClean="0"/>
                <a:t>Brundage</a:t>
              </a:r>
              <a:r>
                <a:rPr lang="en-US" sz="2000" dirty="0" smtClean="0"/>
                <a:t> et al., 2017</a:t>
              </a:r>
              <a:endParaRPr lang="en-US" sz="2300" dirty="0"/>
            </a:p>
            <a:p>
              <a:endParaRPr lang="en-US" sz="2300" dirty="0"/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457201" y="134405"/>
            <a:ext cx="8229600" cy="1143000"/>
          </a:xfrm>
          <a:prstGeom prst="rect">
            <a:avLst/>
          </a:prstGeom>
        </p:spPr>
        <p:txBody>
          <a:bodyPr vert="horz" lIns="115173" tIns="57587" rIns="115173" bIns="5758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Statistical Generative Models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944332" cy="16183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267" y="5105400"/>
            <a:ext cx="5159179" cy="153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9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42885" y="1207303"/>
            <a:ext cx="8572137" cy="972926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Conditional </a:t>
            </a:r>
            <a:r>
              <a:rPr lang="en-US" sz="2200" dirty="0"/>
              <a:t>generative model </a:t>
            </a:r>
            <a:r>
              <a:rPr lang="en-US" sz="2200" dirty="0" smtClean="0"/>
              <a:t>P(zebra </a:t>
            </a:r>
            <a:r>
              <a:rPr lang="en-US" sz="2200" dirty="0"/>
              <a:t>images| horse </a:t>
            </a:r>
            <a:r>
              <a:rPr lang="en-US" sz="2200" dirty="0" smtClean="0"/>
              <a:t>images)</a:t>
            </a:r>
            <a:endParaRPr lang="en-US" sz="22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33" y="1828800"/>
            <a:ext cx="4550932" cy="17337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40638" y="3847475"/>
            <a:ext cx="8572137" cy="2672878"/>
            <a:chOff x="429168" y="3635508"/>
            <a:chExt cx="10800000" cy="2525622"/>
          </a:xfrm>
        </p:grpSpPr>
        <p:sp>
          <p:nvSpPr>
            <p:cNvPr id="8" name="Content Placeholder 3"/>
            <p:cNvSpPr txBox="1">
              <a:spLocks/>
            </p:cNvSpPr>
            <p:nvPr/>
          </p:nvSpPr>
          <p:spPr bwMode="auto">
            <a:xfrm>
              <a:off x="429168" y="3635508"/>
              <a:ext cx="10800000" cy="91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896" indent="-342896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75000"/>
                <a:buFont typeface="Wingdings 3" panose="05040102010807070707" pitchFamily="18" charset="2"/>
                <a:buChar char=""/>
                <a:defRPr sz="240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742941" indent="-285746" algn="l" rtl="0" eaLnBrk="1" fontAlgn="base" hangingPunct="1">
                <a:spcBef>
                  <a:spcPts val="600"/>
                </a:spcBef>
                <a:spcAft>
                  <a:spcPct val="0"/>
                </a:spcAft>
                <a:buClr>
                  <a:srgbClr val="BB0027"/>
                </a:buClr>
                <a:buSzPct val="75000"/>
                <a:buFont typeface="Wingdings 3" panose="05040102010807070707" pitchFamily="18" charset="2"/>
                <a:buChar char=""/>
                <a:defRPr sz="200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1200135" indent="-285746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110000"/>
                <a:buFont typeface="Arial" charset="-120"/>
                <a:buChar char="–"/>
                <a:defRPr sz="1800" i="1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1657330" indent="-285746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110000"/>
                <a:buFont typeface="Arial" charset="0"/>
                <a:buChar char="•"/>
                <a:defRPr sz="1600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2057374" indent="-228597" algn="l" rtl="0" eaLnBrk="1" fontAlgn="base" hangingPunct="1">
                <a:spcBef>
                  <a:spcPts val="600"/>
                </a:spcBef>
                <a:spcAft>
                  <a:spcPct val="0"/>
                </a:spcAft>
                <a:buSzPct val="110000"/>
                <a:buFont typeface="Arial" charset="-120"/>
                <a:buChar char="–"/>
                <a:defRPr sz="1400" i="1">
                  <a:solidFill>
                    <a:schemeClr val="tx1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2514569" indent="-228597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-110" charset="0"/>
                  <a:ea typeface="+mn-ea"/>
                  <a:cs typeface="+mn-cs"/>
                </a:defRPr>
              </a:lvl6pPr>
              <a:lvl7pPr marL="2971763" indent="-228597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-110" charset="0"/>
                  <a:ea typeface="+mn-ea"/>
                  <a:cs typeface="+mn-cs"/>
                </a:defRPr>
              </a:lvl7pPr>
              <a:lvl8pPr marL="3428958" indent="-228597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-110" charset="0"/>
                  <a:ea typeface="+mn-ea"/>
                  <a:cs typeface="+mn-cs"/>
                </a:defRPr>
              </a:lvl8pPr>
              <a:lvl9pPr marL="3886152" indent="-228597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-110" charset="0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 Style Transfer</a:t>
              </a:r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362" y="4259118"/>
              <a:ext cx="2675064" cy="1332287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737" y="4247118"/>
              <a:ext cx="2675064" cy="1332287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727" y="4259118"/>
              <a:ext cx="2675064" cy="1332287"/>
            </a:xfrm>
            <a:prstGeom prst="rect">
              <a:avLst/>
            </a:prstGeom>
            <a:ln w="12700">
              <a:solidFill>
                <a:srgbClr val="000000"/>
              </a:solidFill>
              <a:miter lim="400000"/>
            </a:ln>
          </p:spPr>
        </p:pic>
        <p:sp>
          <p:nvSpPr>
            <p:cNvPr id="14" name="Shape 129"/>
            <p:cNvSpPr/>
            <p:nvPr/>
          </p:nvSpPr>
          <p:spPr>
            <a:xfrm>
              <a:off x="4224732" y="5660775"/>
              <a:ext cx="2690025" cy="489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b="0" dirty="0">
                  <a:latin typeface="+mj-lt"/>
                </a:rPr>
                <a:t>Monet</a:t>
              </a:r>
              <a:endParaRPr sz="2400" b="0" dirty="0">
                <a:latin typeface="+mj-lt"/>
              </a:endParaRPr>
            </a:p>
          </p:txBody>
        </p:sp>
        <p:sp>
          <p:nvSpPr>
            <p:cNvPr id="15" name="Shape 129"/>
            <p:cNvSpPr/>
            <p:nvPr/>
          </p:nvSpPr>
          <p:spPr>
            <a:xfrm>
              <a:off x="1018524" y="5672072"/>
              <a:ext cx="2690025" cy="489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b="0" dirty="0" smtClean="0">
                  <a:latin typeface="+mj-lt"/>
                </a:rPr>
                <a:t>Input Image</a:t>
              </a:r>
              <a:endParaRPr sz="2400" b="0" dirty="0">
                <a:latin typeface="+mj-lt"/>
              </a:endParaRPr>
            </a:p>
          </p:txBody>
        </p:sp>
        <p:sp>
          <p:nvSpPr>
            <p:cNvPr id="16" name="Shape 129"/>
            <p:cNvSpPr/>
            <p:nvPr/>
          </p:nvSpPr>
          <p:spPr>
            <a:xfrm>
              <a:off x="7365064" y="5637108"/>
              <a:ext cx="2220372" cy="504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5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400" b="0" dirty="0">
                  <a:latin typeface="+mj-lt"/>
                </a:rPr>
                <a:t>Van Gogh</a:t>
              </a:r>
              <a:endParaRPr sz="2400" b="0" dirty="0">
                <a:latin typeface="+mj-lt"/>
              </a:endParaRPr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457201" y="134405"/>
            <a:ext cx="8229600" cy="1143000"/>
          </a:xfrm>
          <a:prstGeom prst="rect">
            <a:avLst/>
          </a:prstGeom>
        </p:spPr>
        <p:txBody>
          <a:bodyPr vert="horz" lIns="115173" tIns="57587" rIns="115173" bIns="5758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Statistical Generative Models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2200" y="6469000"/>
            <a:ext cx="29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Times New Roman"/>
                <a:cs typeface="Times New Roman"/>
              </a:rPr>
              <a:t>Zhou el al., Cycle GAN 2017</a:t>
            </a:r>
          </a:p>
        </p:txBody>
      </p:sp>
    </p:spTree>
    <p:extLst>
      <p:ext uri="{BB962C8B-B14F-4D97-AF65-F5344CB8AC3E}">
        <p14:creationId xmlns:p14="http://schemas.microsoft.com/office/powerpoint/2010/main" val="423592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457201" y="134405"/>
            <a:ext cx="8229600" cy="1143000"/>
          </a:xfrm>
          <a:prstGeom prst="rect">
            <a:avLst/>
          </a:prstGeom>
        </p:spPr>
        <p:txBody>
          <a:bodyPr vert="horz" lIns="115173" tIns="57587" rIns="115173" bIns="5758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Statistical Generative Models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156825"/>
            <a:ext cx="3109709" cy="2091576"/>
          </a:xfrm>
          <a:prstGeom prst="rect">
            <a:avLst/>
          </a:prstGeom>
        </p:spPr>
      </p:pic>
      <p:sp>
        <p:nvSpPr>
          <p:cNvPr id="19" name="Content Placeholder 3"/>
          <p:cNvSpPr txBox="1">
            <a:spLocks/>
          </p:cNvSpPr>
          <p:nvPr/>
        </p:nvSpPr>
        <p:spPr bwMode="auto">
          <a:xfrm>
            <a:off x="407844" y="3710092"/>
            <a:ext cx="8572137" cy="97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6" indent="-342896" algn="l" rtl="0" eaLnBrk="1" fontAlgn="base" hangingPunct="1">
              <a:spcBef>
                <a:spcPts val="600"/>
              </a:spcBef>
              <a:spcAft>
                <a:spcPct val="0"/>
              </a:spcAft>
              <a:buSzPct val="75000"/>
              <a:buFont typeface="Wingdings 3" panose="05040102010807070707" pitchFamily="18" charset="2"/>
              <a:buChar char=""/>
              <a:defRPr sz="24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742941" indent="-285746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BB0027"/>
              </a:buClr>
              <a:buSzPct val="75000"/>
              <a:buFont typeface="Wingdings 3" panose="05040102010807070707" pitchFamily="18" charset="2"/>
              <a:buChar char=""/>
              <a:defRPr sz="20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1200135" indent="-285746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-120"/>
              <a:buChar char="–"/>
              <a:defRPr sz="1800" i="1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657330" indent="-285746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0"/>
              <a:buChar char="•"/>
              <a:defRPr sz="16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2057374" indent="-228597" algn="l" rtl="0" eaLnBrk="1" fontAlgn="base" hangingPunct="1">
              <a:spcBef>
                <a:spcPts val="600"/>
              </a:spcBef>
              <a:spcAft>
                <a:spcPct val="0"/>
              </a:spcAft>
              <a:buSzPct val="110000"/>
              <a:buFont typeface="Arial" charset="-120"/>
              <a:buChar char="–"/>
              <a:defRPr sz="1400" i="1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569" indent="-2285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6pPr>
            <a:lvl7pPr marL="2971763" indent="-2285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7pPr>
            <a:lvl8pPr marL="3428958" indent="-2285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8pPr>
            <a:lvl9pPr marL="3886152" indent="-22859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-110" charset="0"/>
                <a:ea typeface="+mn-ea"/>
                <a:cs typeface="+mn-cs"/>
              </a:defRPr>
            </a:lvl9pPr>
          </a:lstStyle>
          <a:p>
            <a:r>
              <a:rPr lang="en-US" dirty="0" smtClean="0"/>
              <a:t>Failure Case</a:t>
            </a:r>
            <a:endParaRPr lang="en-US" dirty="0"/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342885" y="1207303"/>
            <a:ext cx="8572137" cy="972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/>
              <a:t>Conditional generative model P(zebra images| horse images)</a:t>
            </a:r>
            <a:endParaRPr lang="en-US" sz="2200" dirty="0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133" y="1828800"/>
            <a:ext cx="4550932" cy="17337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2200" y="6469000"/>
            <a:ext cx="290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Times New Roman"/>
                <a:cs typeface="Times New Roman"/>
              </a:rPr>
              <a:t>Zhou el al., Cycle GAN 2017</a:t>
            </a:r>
          </a:p>
        </p:txBody>
      </p:sp>
    </p:spTree>
    <p:extLst>
      <p:ext uri="{BB962C8B-B14F-4D97-AF65-F5344CB8AC3E}">
        <p14:creationId xmlns:p14="http://schemas.microsoft.com/office/powerpoint/2010/main" val="353481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cvpr2016.mov" descr="cvpr201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28800" y="1973292"/>
            <a:ext cx="5212907" cy="3817908"/>
          </a:xfrm>
          <a:prstGeom prst="rect">
            <a:avLst/>
          </a:prstGeom>
          <a:ln w="12700">
            <a:miter lim="400000"/>
          </a:ln>
        </p:spPr>
      </p:pic>
      <p:sp>
        <p:nvSpPr>
          <p:cNvPr id="1468" name="Source actor"/>
          <p:cNvSpPr txBox="1"/>
          <p:nvPr/>
        </p:nvSpPr>
        <p:spPr>
          <a:xfrm>
            <a:off x="756066" y="2233821"/>
            <a:ext cx="1075521" cy="725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3998" tIns="23998" rIns="23998" bIns="23998" anchor="ctr">
            <a:spAutoFit/>
          </a:bodyPr>
          <a:lstStyle>
            <a:lvl1pPr algn="ctr" defTabSz="825500">
              <a:tabLst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SF Hello Regular"/>
              </a:defRPr>
            </a:lvl1pPr>
          </a:lstStyle>
          <a:p>
            <a:r>
              <a:rPr sz="2200" dirty="0">
                <a:solidFill>
                  <a:srgbClr val="000000"/>
                </a:solidFill>
              </a:rPr>
              <a:t>Source actor</a:t>
            </a:r>
          </a:p>
        </p:txBody>
      </p:sp>
      <p:sp>
        <p:nvSpPr>
          <p:cNvPr id="1469" name="Target actor"/>
          <p:cNvSpPr txBox="1"/>
          <p:nvPr/>
        </p:nvSpPr>
        <p:spPr>
          <a:xfrm>
            <a:off x="720284" y="5055038"/>
            <a:ext cx="1075521" cy="725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3998" tIns="23998" rIns="23998" bIns="23998" anchor="ctr">
            <a:spAutoFit/>
          </a:bodyPr>
          <a:lstStyle>
            <a:lvl1pPr algn="ctr" defTabSz="825500">
              <a:tabLst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SF Hello Regular"/>
              </a:defRPr>
            </a:lvl1pPr>
          </a:lstStyle>
          <a:p>
            <a:r>
              <a:rPr sz="2200" dirty="0">
                <a:solidFill>
                  <a:srgbClr val="000000"/>
                </a:solidFill>
              </a:rPr>
              <a:t>Target actor</a:t>
            </a:r>
          </a:p>
        </p:txBody>
      </p:sp>
      <p:sp>
        <p:nvSpPr>
          <p:cNvPr id="1472" name="Real-time reenactment results"/>
          <p:cNvSpPr txBox="1"/>
          <p:nvPr/>
        </p:nvSpPr>
        <p:spPr>
          <a:xfrm>
            <a:off x="7090150" y="3457233"/>
            <a:ext cx="1577241" cy="725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3998" tIns="23998" rIns="23998" bIns="23998" anchor="ctr">
            <a:spAutoFit/>
          </a:bodyPr>
          <a:lstStyle>
            <a:lvl1pPr algn="ctr" defTabSz="825500">
              <a:tabLst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SF Hello Regular"/>
              </a:defRPr>
            </a:lvl1pPr>
          </a:lstStyle>
          <a:p>
            <a:r>
              <a:rPr sz="2200" dirty="0">
                <a:solidFill>
                  <a:schemeClr val="tx1"/>
                </a:solidFill>
              </a:rPr>
              <a:t>Real-time </a:t>
            </a:r>
            <a:r>
              <a:rPr sz="2200" dirty="0" smtClean="0">
                <a:solidFill>
                  <a:schemeClr val="tx1"/>
                </a:solidFill>
              </a:rPr>
              <a:t>reenactment</a:t>
            </a:r>
            <a:endParaRPr sz="2200" dirty="0">
              <a:solidFill>
                <a:schemeClr val="tx1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1" y="134405"/>
            <a:ext cx="8229600" cy="1143000"/>
          </a:xfrm>
          <a:prstGeom prst="rect">
            <a:avLst/>
          </a:prstGeom>
        </p:spPr>
        <p:txBody>
          <a:bodyPr vert="horz" lIns="115173" tIns="57587" rIns="115173" bIns="57587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800" dirty="0" smtClean="0">
                <a:latin typeface="+mj-lt"/>
                <a:ea typeface="+mj-ea"/>
                <a:cs typeface="+mj-cs"/>
              </a:rPr>
              <a:t>Statistical Generative Models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76800" y="6400800"/>
            <a:ext cx="4067200" cy="424098"/>
          </a:xfrm>
          <a:prstGeom prst="rect">
            <a:avLst/>
          </a:prstGeom>
        </p:spPr>
        <p:txBody>
          <a:bodyPr wrap="none" lIns="115196" tIns="57598" rIns="115196" bIns="57598">
            <a:spAutoFit/>
          </a:bodyPr>
          <a:lstStyle/>
          <a:p>
            <a:r>
              <a:rPr lang="pt-BR" sz="2000" dirty="0" smtClean="0">
                <a:latin typeface="Times New Roman"/>
                <a:cs typeface="Times New Roman"/>
              </a:rPr>
              <a:t>[Face2Face, </a:t>
            </a:r>
            <a:r>
              <a:rPr lang="pt-BR" sz="2000" dirty="0" err="1" smtClean="0">
                <a:latin typeface="Times New Roman"/>
                <a:cs typeface="Times New Roman"/>
              </a:rPr>
              <a:t>Thies</a:t>
            </a:r>
            <a:r>
              <a:rPr lang="pt-BR" sz="2000" dirty="0" smtClean="0">
                <a:latin typeface="Times New Roman"/>
                <a:cs typeface="Times New Roman"/>
              </a:rPr>
              <a:t> </a:t>
            </a:r>
            <a:r>
              <a:rPr lang="pt-BR" sz="2000" dirty="0">
                <a:latin typeface="Times New Roman"/>
                <a:cs typeface="Times New Roman"/>
              </a:rPr>
              <a:t>et al, </a:t>
            </a:r>
            <a:r>
              <a:rPr lang="pt-BR" sz="2000" dirty="0" smtClean="0">
                <a:latin typeface="Times New Roman"/>
                <a:cs typeface="Times New Roman"/>
              </a:rPr>
              <a:t>CVPR 2016]</a:t>
            </a:r>
            <a:endParaRPr lang="pt-BR" sz="2000" dirty="0">
              <a:latin typeface="Times New Roman"/>
              <a:cs typeface="Times New Roman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70909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16" fill="hold"/>
                                        <p:tgtEl>
                                          <p:spTgt spid="14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6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Course Organization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57200" y="609600"/>
            <a:ext cx="8458200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6213" indent="-176213"/>
            <a:endParaRPr lang="en-US" sz="2100" b="1" dirty="0" smtClean="0">
              <a:solidFill>
                <a:schemeClr val="tx1"/>
              </a:solidFill>
            </a:endParaRPr>
          </a:p>
          <a:p>
            <a:pPr marL="176213" indent="-176213">
              <a:buFont typeface="Arial"/>
              <a:buChar char="•"/>
            </a:pPr>
            <a:endParaRPr lang="en-US" sz="1900" dirty="0" smtClean="0"/>
          </a:p>
          <a:p>
            <a:pPr marL="176213" indent="-176213">
              <a:buFont typeface="Arial"/>
              <a:buChar char="•"/>
            </a:pPr>
            <a:r>
              <a:rPr lang="en-US" sz="2600" dirty="0" smtClean="0"/>
              <a:t>Introduction / Background:</a:t>
            </a:r>
          </a:p>
          <a:p>
            <a:pPr marL="176213" indent="-176213">
              <a:buFont typeface="Arial"/>
              <a:buChar char="•"/>
            </a:pPr>
            <a:endParaRPr lang="en-US" sz="2000" dirty="0" smtClean="0"/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 Linear Algebra, Distributions, Rules of probability.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Regression, Classification.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err="1" smtClean="0"/>
              <a:t>Feedforward</a:t>
            </a:r>
            <a:r>
              <a:rPr lang="en-US" sz="2000" dirty="0" smtClean="0"/>
              <a:t> neural nets, </a:t>
            </a:r>
            <a:r>
              <a:rPr lang="en-US" sz="2000" dirty="0" err="1" smtClean="0"/>
              <a:t>backpropagation</a:t>
            </a:r>
            <a:r>
              <a:rPr lang="en-US" sz="2000" dirty="0" smtClean="0"/>
              <a:t> algorithm. 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Introduction to popular optimization and regularization techniques for deep nets. 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err="1" smtClean="0"/>
              <a:t>Convolutional</a:t>
            </a:r>
            <a:r>
              <a:rPr lang="en-US" sz="2000" dirty="0" smtClean="0"/>
              <a:t> models with applications to computer vision.</a:t>
            </a:r>
            <a:endParaRPr lang="en-US" sz="1900" dirty="0" smtClean="0"/>
          </a:p>
          <a:p>
            <a:endParaRPr lang="en-US" sz="19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Course Organization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57200" y="533400"/>
            <a:ext cx="8458200" cy="45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6213" indent="-176213"/>
            <a:endParaRPr lang="en-US" sz="2100" b="1" dirty="0" smtClean="0">
              <a:solidFill>
                <a:schemeClr val="tx1"/>
              </a:solidFill>
            </a:endParaRPr>
          </a:p>
          <a:p>
            <a:pPr marL="176213" indent="-176213">
              <a:buFont typeface="Arial"/>
              <a:buChar char="•"/>
            </a:pPr>
            <a:endParaRPr lang="en-US" sz="1900" dirty="0" smtClean="0"/>
          </a:p>
          <a:p>
            <a:pPr marL="176213" indent="-176213">
              <a:buFont typeface="Arial"/>
              <a:buChar char="•"/>
            </a:pPr>
            <a:r>
              <a:rPr lang="en-US" sz="2800" dirty="0" smtClean="0"/>
              <a:t>Deep Learning Essentials:</a:t>
            </a:r>
          </a:p>
          <a:p>
            <a:pPr marL="176213" indent="-176213"/>
            <a:endParaRPr lang="en-US" sz="2000" dirty="0" smtClean="0"/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 Graphical Models: Directed and Undirected.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err="1" smtClean="0"/>
              <a:t>Autoencoders</a:t>
            </a:r>
            <a:r>
              <a:rPr lang="en-US" sz="2000" dirty="0" smtClean="0"/>
              <a:t> and its extensions. 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 Energy-based models, </a:t>
            </a:r>
            <a:r>
              <a:rPr lang="en-US" sz="2000" dirty="0" err="1" smtClean="0"/>
              <a:t>RBMs</a:t>
            </a:r>
            <a:r>
              <a:rPr lang="en-US" sz="2000" dirty="0" smtClean="0"/>
              <a:t>.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Deep Generative Models: Deep Belief Networks, Deep Boltzmann Machines, Helmholtz Machines,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 </a:t>
            </a:r>
            <a:r>
              <a:rPr lang="en-US" sz="2000" dirty="0" err="1" smtClean="0"/>
              <a:t>Variational</a:t>
            </a:r>
            <a:r>
              <a:rPr lang="en-US" sz="2000" dirty="0" smtClean="0"/>
              <a:t> </a:t>
            </a:r>
            <a:r>
              <a:rPr lang="en-US" sz="2000" dirty="0" err="1" smtClean="0"/>
              <a:t>Autoencoders</a:t>
            </a:r>
            <a:r>
              <a:rPr lang="en-US" sz="2000" dirty="0" smtClean="0"/>
              <a:t>, Importance-weighted </a:t>
            </a:r>
            <a:r>
              <a:rPr lang="en-US" sz="2000" dirty="0" err="1" smtClean="0"/>
              <a:t>Autoencoders</a:t>
            </a:r>
            <a:r>
              <a:rPr lang="en-US" sz="2000" dirty="0" smtClean="0"/>
              <a:t>, Wake-Sleep Algorithm.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Generative Adversarial Networks (</a:t>
            </a:r>
            <a:r>
              <a:rPr lang="en-US" sz="2000" dirty="0" err="1" smtClean="0"/>
              <a:t>GANs</a:t>
            </a:r>
            <a:r>
              <a:rPr lang="en-US" sz="2000" dirty="0" smtClean="0"/>
              <a:t>), Generative Moment Matching Nets, Neural Autoregressive Density Estimator (NADE).</a:t>
            </a:r>
          </a:p>
          <a:p>
            <a:endParaRPr lang="en-US" sz="19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Course Organization 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57200" y="533400"/>
            <a:ext cx="84582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6213" indent="-176213"/>
            <a:endParaRPr lang="en-US" sz="2100" b="1" dirty="0" smtClean="0">
              <a:solidFill>
                <a:schemeClr val="tx1"/>
              </a:solidFill>
            </a:endParaRPr>
          </a:p>
          <a:p>
            <a:pPr marL="176213" indent="-176213">
              <a:buFont typeface="Arial"/>
              <a:buChar char="•"/>
            </a:pPr>
            <a:endParaRPr lang="en-US" sz="1900" dirty="0" smtClean="0"/>
          </a:p>
          <a:p>
            <a:pPr marL="176213" indent="-176213">
              <a:buFont typeface="Arial"/>
              <a:buChar char="•"/>
            </a:pPr>
            <a:r>
              <a:rPr lang="en-US" sz="2800" dirty="0" smtClean="0"/>
              <a:t>Additional Topics</a:t>
            </a:r>
          </a:p>
          <a:p>
            <a:pPr marL="176213" indent="-176213"/>
            <a:endParaRPr lang="en-US" sz="2000" dirty="0" smtClean="0"/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 More on Regularization and Optimization in Deep Nets.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 Sequence Modeling: Recurrent Neural Networks. 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 Sequence-to-Sequence Architectures, Attention models.</a:t>
            </a:r>
          </a:p>
          <a:p>
            <a:pPr marL="633413" lvl="1" indent="-176213">
              <a:buFont typeface="Lucida Grande"/>
              <a:buChar char="-"/>
            </a:pPr>
            <a:r>
              <a:rPr lang="en-US" sz="2000" dirty="0" smtClean="0"/>
              <a:t> Deep Reinforcement Learning.</a:t>
            </a:r>
            <a:endParaRPr lang="en-US" sz="19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60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/>
              <a:t>Learning Feature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35121"/>
            <a:ext cx="1219200" cy="1799144"/>
          </a:xfrm>
          <a:prstGeom prst="rect">
            <a:avLst/>
          </a:prstGeom>
        </p:spPr>
      </p:pic>
      <p:grpSp>
        <p:nvGrpSpPr>
          <p:cNvPr id="2" name="Group 46"/>
          <p:cNvGrpSpPr/>
          <p:nvPr/>
        </p:nvGrpSpPr>
        <p:grpSpPr>
          <a:xfrm>
            <a:off x="444500" y="1535668"/>
            <a:ext cx="2838449" cy="1386231"/>
            <a:chOff x="444500" y="1535668"/>
            <a:chExt cx="2838449" cy="1386231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1066800" y="1905000"/>
              <a:ext cx="436033" cy="29633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  <a:effectLst>
              <a:outerShdw blurRad="40005" dist="38100" dir="54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Multiply 10"/>
            <p:cNvSpPr/>
            <p:nvPr/>
          </p:nvSpPr>
          <p:spPr>
            <a:xfrm>
              <a:off x="1536700" y="2125133"/>
              <a:ext cx="230717" cy="19986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40005" dist="38100" dir="54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10800000" flipV="1">
              <a:off x="2133601" y="2448983"/>
              <a:ext cx="647698" cy="31236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  <a:effectLst>
              <a:outerShdw blurRad="40005" dist="38100" dir="54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Multiply 16"/>
            <p:cNvSpPr/>
            <p:nvPr/>
          </p:nvSpPr>
          <p:spPr>
            <a:xfrm>
              <a:off x="1847850" y="2722033"/>
              <a:ext cx="230717" cy="199866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40005" dist="38100" dir="54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4500" y="1535668"/>
              <a:ext cx="100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pixel 1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79649" y="1955667"/>
              <a:ext cx="100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pixel 2</a:t>
              </a:r>
              <a:endParaRPr lang="en-US" b="1" dirty="0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3657600" y="2324999"/>
            <a:ext cx="2590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750049" y="1733550"/>
            <a:ext cx="1936751" cy="10858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effectLst/>
                <a:latin typeface="Adobe Caslon Pro"/>
                <a:cs typeface="Adobe Caslon Pro"/>
              </a:rPr>
              <a:t>Learning Algorithm</a:t>
            </a:r>
            <a:endParaRPr lang="en-US" sz="2800" dirty="0">
              <a:solidFill>
                <a:schemeClr val="tx1"/>
              </a:solidFill>
              <a:effectLst/>
              <a:latin typeface="Adobe Caslon Pro"/>
              <a:cs typeface="Adobe Caslon Pro"/>
            </a:endParaRPr>
          </a:p>
        </p:txBody>
      </p:sp>
      <p:grpSp>
        <p:nvGrpSpPr>
          <p:cNvPr id="3" name="Group 45"/>
          <p:cNvGrpSpPr/>
          <p:nvPr/>
        </p:nvGrpSpPr>
        <p:grpSpPr>
          <a:xfrm>
            <a:off x="457200" y="3346465"/>
            <a:ext cx="5955850" cy="3359135"/>
            <a:chOff x="457200" y="3346465"/>
            <a:chExt cx="5955850" cy="3359135"/>
          </a:xfrm>
        </p:grpSpPr>
        <p:cxnSp>
          <p:nvCxnSpPr>
            <p:cNvPr id="26" name="Straight Arrow Connector 25"/>
            <p:cNvCxnSpPr/>
            <p:nvPr/>
          </p:nvCxnSpPr>
          <p:spPr>
            <a:xfrm rot="5400000" flipH="1" flipV="1">
              <a:off x="-75406" y="5364955"/>
              <a:ext cx="1981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14400" y="6356349"/>
              <a:ext cx="2438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457449" y="6336268"/>
              <a:ext cx="100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pixel 2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140216" y="4603749"/>
              <a:ext cx="100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pixel 1</a:t>
              </a:r>
              <a:endParaRPr lang="en-US" b="1" dirty="0"/>
            </a:p>
          </p:txBody>
        </p:sp>
        <p:sp>
          <p:nvSpPr>
            <p:cNvPr id="31" name="Plus 30"/>
            <p:cNvSpPr/>
            <p:nvPr/>
          </p:nvSpPr>
          <p:spPr>
            <a:xfrm>
              <a:off x="1219200" y="4984749"/>
              <a:ext cx="357717" cy="336550"/>
            </a:xfrm>
            <a:prstGeom prst="mathPlus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1678516" y="4530181"/>
              <a:ext cx="338667" cy="423334"/>
            </a:xfrm>
            <a:prstGeom prst="mathMinus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lus 32"/>
            <p:cNvSpPr/>
            <p:nvPr/>
          </p:nvSpPr>
          <p:spPr>
            <a:xfrm>
              <a:off x="2602440" y="4953515"/>
              <a:ext cx="357717" cy="336550"/>
            </a:xfrm>
            <a:prstGeom prst="mathPlus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Plus 33"/>
            <p:cNvSpPr/>
            <p:nvPr/>
          </p:nvSpPr>
          <p:spPr>
            <a:xfrm>
              <a:off x="1962149" y="5473699"/>
              <a:ext cx="357717" cy="336550"/>
            </a:xfrm>
            <a:prstGeom prst="mathPlus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Plus 34"/>
            <p:cNvSpPr/>
            <p:nvPr/>
          </p:nvSpPr>
          <p:spPr>
            <a:xfrm>
              <a:off x="2078567" y="4306357"/>
              <a:ext cx="357717" cy="336550"/>
            </a:xfrm>
            <a:prstGeom prst="mathPlus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inus 35"/>
            <p:cNvSpPr/>
            <p:nvPr/>
          </p:nvSpPr>
          <p:spPr>
            <a:xfrm>
              <a:off x="1367366" y="5473699"/>
              <a:ext cx="338667" cy="423334"/>
            </a:xfrm>
            <a:prstGeom prst="mathMinus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inus 36"/>
            <p:cNvSpPr/>
            <p:nvPr/>
          </p:nvSpPr>
          <p:spPr>
            <a:xfrm>
              <a:off x="2621490" y="5598582"/>
              <a:ext cx="338667" cy="423334"/>
            </a:xfrm>
            <a:prstGeom prst="mathMinus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inus 37"/>
            <p:cNvSpPr/>
            <p:nvPr/>
          </p:nvSpPr>
          <p:spPr>
            <a:xfrm>
              <a:off x="1962149" y="4953515"/>
              <a:ext cx="338667" cy="423334"/>
            </a:xfrm>
            <a:prstGeom prst="mathMinus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44"/>
            <p:cNvGrpSpPr/>
            <p:nvPr/>
          </p:nvGrpSpPr>
          <p:grpSpPr>
            <a:xfrm>
              <a:off x="3429001" y="3346465"/>
              <a:ext cx="2984049" cy="844535"/>
              <a:chOff x="3429001" y="3515783"/>
              <a:chExt cx="2984049" cy="844535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3429001" y="3515783"/>
                <a:ext cx="2550584" cy="84453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950150" y="3523531"/>
                <a:ext cx="245065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err="1" smtClean="0"/>
                  <a:t>Segway</a:t>
                </a:r>
                <a:endParaRPr lang="en-US" sz="2600" dirty="0" smtClean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962400" y="3850957"/>
                <a:ext cx="245065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dirty="0" smtClean="0"/>
                  <a:t>Non-</a:t>
                </a:r>
                <a:r>
                  <a:rPr lang="en-US" sz="2600" dirty="0" err="1" smtClean="0"/>
                  <a:t>Segway</a:t>
                </a:r>
                <a:endParaRPr lang="en-US" sz="2600" dirty="0" smtClean="0"/>
              </a:p>
            </p:txBody>
          </p:sp>
          <p:sp>
            <p:nvSpPr>
              <p:cNvPr id="42" name="Plus 41"/>
              <p:cNvSpPr/>
              <p:nvPr/>
            </p:nvSpPr>
            <p:spPr>
              <a:xfrm>
                <a:off x="3551766" y="3609975"/>
                <a:ext cx="357717" cy="336550"/>
              </a:xfrm>
              <a:prstGeom prst="mathPlus">
                <a:avLst/>
              </a:prstGeom>
              <a:solidFill>
                <a:schemeClr val="tx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Minus 42"/>
              <p:cNvSpPr/>
              <p:nvPr/>
            </p:nvSpPr>
            <p:spPr>
              <a:xfrm>
                <a:off x="3581400" y="3932767"/>
                <a:ext cx="338667" cy="423334"/>
              </a:xfrm>
              <a:prstGeom prst="mathMinus">
                <a:avLst/>
              </a:prstGeom>
              <a:solidFill>
                <a:srgbClr val="800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295400" y="3730306"/>
              <a:ext cx="176741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Input Space</a:t>
              </a:r>
              <a:endParaRPr lang="en-US" sz="2600" b="1" dirty="0"/>
            </a:p>
          </p:txBody>
        </p:sp>
      </p:grpSp>
    </p:spTree>
  </p:cSld>
  <p:clrMapOvr>
    <a:masterClrMapping/>
  </p:clrMapOvr>
  <p:transition xmlns:p14="http://schemas.microsoft.com/office/powerpoint/2010/main" advTm="4531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603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400" dirty="0" smtClean="0"/>
              <a:t>Learning Feature Representations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35121"/>
            <a:ext cx="1219200" cy="1799144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rot="5400000" flipH="1" flipV="1">
            <a:off x="-75406" y="5364955"/>
            <a:ext cx="1981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914400" y="6356349"/>
            <a:ext cx="2438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57449" y="6336268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pixel 2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140216" y="4603749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pixel 1</a:t>
            </a:r>
            <a:endParaRPr lang="en-US" b="1" dirty="0"/>
          </a:p>
        </p:txBody>
      </p:sp>
      <p:sp>
        <p:nvSpPr>
          <p:cNvPr id="31" name="Plus 30"/>
          <p:cNvSpPr/>
          <p:nvPr/>
        </p:nvSpPr>
        <p:spPr>
          <a:xfrm>
            <a:off x="1219200" y="4984749"/>
            <a:ext cx="357717" cy="336550"/>
          </a:xfrm>
          <a:prstGeom prst="mathPlus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31"/>
          <p:cNvSpPr/>
          <p:nvPr/>
        </p:nvSpPr>
        <p:spPr>
          <a:xfrm>
            <a:off x="1678516" y="4530181"/>
            <a:ext cx="338667" cy="423334"/>
          </a:xfrm>
          <a:prstGeom prst="mathMinus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lus 32"/>
          <p:cNvSpPr/>
          <p:nvPr/>
        </p:nvSpPr>
        <p:spPr>
          <a:xfrm>
            <a:off x="2602440" y="4953515"/>
            <a:ext cx="357717" cy="336550"/>
          </a:xfrm>
          <a:prstGeom prst="mathPlus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1962149" y="5473699"/>
            <a:ext cx="357717" cy="336550"/>
          </a:xfrm>
          <a:prstGeom prst="mathPlus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lus 34"/>
          <p:cNvSpPr/>
          <p:nvPr/>
        </p:nvSpPr>
        <p:spPr>
          <a:xfrm>
            <a:off x="2078567" y="4306357"/>
            <a:ext cx="357717" cy="336550"/>
          </a:xfrm>
          <a:prstGeom prst="mathPlus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/>
          <p:cNvSpPr/>
          <p:nvPr/>
        </p:nvSpPr>
        <p:spPr>
          <a:xfrm>
            <a:off x="1367366" y="5473699"/>
            <a:ext cx="338667" cy="423334"/>
          </a:xfrm>
          <a:prstGeom prst="mathMinus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/>
          <p:cNvSpPr/>
          <p:nvPr/>
        </p:nvSpPr>
        <p:spPr>
          <a:xfrm>
            <a:off x="2621490" y="5598582"/>
            <a:ext cx="338667" cy="423334"/>
          </a:xfrm>
          <a:prstGeom prst="mathMinus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37"/>
          <p:cNvSpPr/>
          <p:nvPr/>
        </p:nvSpPr>
        <p:spPr>
          <a:xfrm>
            <a:off x="1962149" y="4953515"/>
            <a:ext cx="338667" cy="423334"/>
          </a:xfrm>
          <a:prstGeom prst="mathMinus">
            <a:avLst/>
          </a:prstGeom>
          <a:solidFill>
            <a:srgbClr val="8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4"/>
          <p:cNvGrpSpPr/>
          <p:nvPr/>
        </p:nvGrpSpPr>
        <p:grpSpPr>
          <a:xfrm>
            <a:off x="3429001" y="3346465"/>
            <a:ext cx="2984049" cy="844535"/>
            <a:chOff x="3429001" y="3515783"/>
            <a:chExt cx="2984049" cy="844535"/>
          </a:xfrm>
        </p:grpSpPr>
        <p:sp>
          <p:nvSpPr>
            <p:cNvPr id="39" name="Rounded Rectangle 38"/>
            <p:cNvSpPr/>
            <p:nvPr/>
          </p:nvSpPr>
          <p:spPr>
            <a:xfrm>
              <a:off x="3429001" y="3515783"/>
              <a:ext cx="2550584" cy="84453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50150" y="3523531"/>
              <a:ext cx="24506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err="1" smtClean="0"/>
                <a:t>Segway</a:t>
              </a:r>
              <a:endParaRPr lang="en-US" sz="2600" dirty="0" smtClean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62400" y="3850957"/>
              <a:ext cx="245065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Non-</a:t>
              </a:r>
              <a:r>
                <a:rPr lang="en-US" sz="2600" dirty="0" err="1" smtClean="0"/>
                <a:t>Segway</a:t>
              </a:r>
              <a:endParaRPr lang="en-US" sz="2600" dirty="0" smtClean="0"/>
            </a:p>
          </p:txBody>
        </p:sp>
        <p:sp>
          <p:nvSpPr>
            <p:cNvPr id="42" name="Plus 41"/>
            <p:cNvSpPr/>
            <p:nvPr/>
          </p:nvSpPr>
          <p:spPr>
            <a:xfrm>
              <a:off x="3551766" y="3609975"/>
              <a:ext cx="357717" cy="336550"/>
            </a:xfrm>
            <a:prstGeom prst="mathPlus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3581400" y="3932767"/>
              <a:ext cx="338667" cy="423334"/>
            </a:xfrm>
            <a:prstGeom prst="mathMinus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95400" y="3730306"/>
            <a:ext cx="17674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Input Space</a:t>
            </a:r>
            <a:endParaRPr lang="en-US" sz="2600" b="1" dirty="0"/>
          </a:p>
        </p:txBody>
      </p:sp>
      <p:grpSp>
        <p:nvGrpSpPr>
          <p:cNvPr id="3" name="Group 47"/>
          <p:cNvGrpSpPr/>
          <p:nvPr/>
        </p:nvGrpSpPr>
        <p:grpSpPr>
          <a:xfrm>
            <a:off x="304800" y="1383268"/>
            <a:ext cx="2923117" cy="1717648"/>
            <a:chOff x="304800" y="1383268"/>
            <a:chExt cx="2923117" cy="1717648"/>
          </a:xfrm>
        </p:grpSpPr>
        <p:sp>
          <p:nvSpPr>
            <p:cNvPr id="19" name="TextBox 18"/>
            <p:cNvSpPr txBox="1"/>
            <p:nvPr/>
          </p:nvSpPr>
          <p:spPr>
            <a:xfrm>
              <a:off x="304800" y="1383268"/>
              <a:ext cx="100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Handle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24617" y="2614083"/>
              <a:ext cx="100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Wheel</a:t>
              </a:r>
              <a:endParaRPr lang="en-US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219200" y="1535122"/>
              <a:ext cx="914400" cy="285212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24000" y="2377687"/>
              <a:ext cx="571500" cy="72322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48"/>
          <p:cNvGrpSpPr/>
          <p:nvPr/>
        </p:nvGrpSpPr>
        <p:grpSpPr>
          <a:xfrm>
            <a:off x="2436284" y="1733550"/>
            <a:ext cx="6555316" cy="1085850"/>
            <a:chOff x="2436284" y="1733550"/>
            <a:chExt cx="6555316" cy="108585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436284" y="2209800"/>
              <a:ext cx="99271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7213600" y="1733550"/>
              <a:ext cx="1778000" cy="108585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effectLst/>
                  <a:latin typeface="Adobe Caslon Pro"/>
                  <a:cs typeface="Adobe Caslon Pro"/>
                </a:rPr>
                <a:t>Learning Algorithm</a:t>
              </a:r>
              <a:endParaRPr lang="en-US" sz="2400" dirty="0">
                <a:solidFill>
                  <a:schemeClr val="tx1"/>
                </a:solidFill>
                <a:effectLst/>
                <a:latin typeface="Adobe Caslon Pro"/>
                <a:cs typeface="Adobe Caslon Pro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581400" y="1828800"/>
              <a:ext cx="2474385" cy="86148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effectLst/>
                  <a:latin typeface="Adobe Caslon Pro"/>
                  <a:cs typeface="Adobe Caslon Pro"/>
                </a:rPr>
                <a:t>Feature Representation</a:t>
              </a:r>
              <a:endParaRPr lang="en-US" sz="2400" dirty="0">
                <a:solidFill>
                  <a:schemeClr val="tx1"/>
                </a:solidFill>
                <a:effectLst/>
                <a:latin typeface="Adobe Caslon Pro"/>
                <a:cs typeface="Adobe Caslon Pro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6096000" y="2209800"/>
              <a:ext cx="992717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3"/>
          <p:cNvGrpSpPr/>
          <p:nvPr/>
        </p:nvGrpSpPr>
        <p:grpSpPr>
          <a:xfrm>
            <a:off x="5683251" y="3733800"/>
            <a:ext cx="3263898" cy="2975294"/>
            <a:chOff x="5683251" y="3733800"/>
            <a:chExt cx="3263898" cy="2975294"/>
          </a:xfrm>
        </p:grpSpPr>
        <p:cxnSp>
          <p:nvCxnSpPr>
            <p:cNvPr id="51" name="Straight Arrow Connector 50"/>
            <p:cNvCxnSpPr/>
            <p:nvPr/>
          </p:nvCxnSpPr>
          <p:spPr>
            <a:xfrm rot="5400000" flipH="1" flipV="1">
              <a:off x="5150645" y="5368449"/>
              <a:ext cx="1981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140451" y="6359843"/>
              <a:ext cx="2438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7683500" y="6339762"/>
              <a:ext cx="100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Handle</a:t>
              </a:r>
              <a:endParaRPr lang="en-US" b="1" dirty="0"/>
            </a:p>
          </p:txBody>
        </p:sp>
        <p:sp>
          <p:nvSpPr>
            <p:cNvPr id="54" name="TextBox 53"/>
            <p:cNvSpPr txBox="1"/>
            <p:nvPr/>
          </p:nvSpPr>
          <p:spPr>
            <a:xfrm rot="16200000">
              <a:off x="5366267" y="4607243"/>
              <a:ext cx="1003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Wheel</a:t>
              </a:r>
              <a:endParaRPr lang="en-US" b="1" dirty="0"/>
            </a:p>
          </p:txBody>
        </p:sp>
        <p:sp>
          <p:nvSpPr>
            <p:cNvPr id="55" name="Plus 54"/>
            <p:cNvSpPr/>
            <p:nvPr/>
          </p:nvSpPr>
          <p:spPr>
            <a:xfrm>
              <a:off x="6946901" y="4651693"/>
              <a:ext cx="357717" cy="336550"/>
            </a:xfrm>
            <a:prstGeom prst="mathPlus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inus 55"/>
            <p:cNvSpPr/>
            <p:nvPr/>
          </p:nvSpPr>
          <p:spPr>
            <a:xfrm>
              <a:off x="6254750" y="5113126"/>
              <a:ext cx="338667" cy="423334"/>
            </a:xfrm>
            <a:prstGeom prst="mathMinus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Plus 56"/>
            <p:cNvSpPr/>
            <p:nvPr/>
          </p:nvSpPr>
          <p:spPr>
            <a:xfrm>
              <a:off x="7828491" y="4957009"/>
              <a:ext cx="357717" cy="336550"/>
            </a:xfrm>
            <a:prstGeom prst="mathPlus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Plus 57"/>
            <p:cNvSpPr/>
            <p:nvPr/>
          </p:nvSpPr>
          <p:spPr>
            <a:xfrm>
              <a:off x="8329083" y="4776576"/>
              <a:ext cx="357717" cy="336550"/>
            </a:xfrm>
            <a:prstGeom prst="mathPlus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lus 58"/>
            <p:cNvSpPr/>
            <p:nvPr/>
          </p:nvSpPr>
          <p:spPr>
            <a:xfrm>
              <a:off x="7304618" y="4309851"/>
              <a:ext cx="357717" cy="336550"/>
            </a:xfrm>
            <a:prstGeom prst="mathPlus">
              <a:avLst/>
            </a:prstGeom>
            <a:solidFill>
              <a:schemeClr val="tx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inus 59"/>
            <p:cNvSpPr/>
            <p:nvPr/>
          </p:nvSpPr>
          <p:spPr>
            <a:xfrm>
              <a:off x="6593417" y="5477193"/>
              <a:ext cx="338667" cy="423334"/>
            </a:xfrm>
            <a:prstGeom prst="mathMinus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inus 60"/>
            <p:cNvSpPr/>
            <p:nvPr/>
          </p:nvSpPr>
          <p:spPr>
            <a:xfrm>
              <a:off x="7213600" y="5810249"/>
              <a:ext cx="338667" cy="423334"/>
            </a:xfrm>
            <a:prstGeom prst="mathMinus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inus 61"/>
            <p:cNvSpPr/>
            <p:nvPr/>
          </p:nvSpPr>
          <p:spPr>
            <a:xfrm>
              <a:off x="6932084" y="5262032"/>
              <a:ext cx="338667" cy="423334"/>
            </a:xfrm>
            <a:prstGeom prst="mathMinus">
              <a:avLst/>
            </a:prstGeom>
            <a:solidFill>
              <a:srgbClr val="8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477000" y="3733800"/>
              <a:ext cx="247014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Feature Space</a:t>
              </a:r>
              <a:endParaRPr lang="en-US" sz="2600" b="1" dirty="0"/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6477000" y="4642907"/>
              <a:ext cx="1852083" cy="137900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xmlns:p14="http://schemas.microsoft.com/office/powerpoint/2010/main" advTm="4531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Evaluation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33400" y="1295400"/>
            <a:ext cx="8382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smtClean="0"/>
              <a:t>Tentative Assignment Dates-- check </a:t>
            </a:r>
            <a:r>
              <a:rPr lang="en-US" sz="2800" dirty="0"/>
              <a:t>Piazza for updates: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Assignment </a:t>
            </a:r>
            <a:r>
              <a:rPr lang="en-US" sz="2800" dirty="0"/>
              <a:t>1: Out: Sep 16 -- Due: Sep </a:t>
            </a:r>
            <a:r>
              <a:rPr lang="en-US" sz="2800" dirty="0" smtClean="0"/>
              <a:t>30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Assignment </a:t>
            </a:r>
            <a:r>
              <a:rPr lang="en-US" sz="2800" dirty="0"/>
              <a:t>2: Out: Oct 9 -- Due: Oct </a:t>
            </a:r>
            <a:r>
              <a:rPr lang="en-US" sz="2800" dirty="0" smtClean="0"/>
              <a:t>23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Assignment </a:t>
            </a:r>
            <a:r>
              <a:rPr lang="en-US" sz="2800" dirty="0" smtClean="0"/>
              <a:t>3 Part 1: </a:t>
            </a:r>
            <a:r>
              <a:rPr lang="en-US" sz="2800" dirty="0"/>
              <a:t>Out: Oct 30 -- Due: Nov 9</a:t>
            </a:r>
          </a:p>
          <a:p>
            <a:r>
              <a:rPr lang="en-US" sz="2800" dirty="0" smtClean="0"/>
              <a:t>					Part 2: Out: Nov 11 </a:t>
            </a:r>
            <a:r>
              <a:rPr lang="mr-IN" sz="2800" dirty="0" smtClean="0"/>
              <a:t>–</a:t>
            </a:r>
            <a:r>
              <a:rPr lang="en-US" sz="2800" dirty="0" smtClean="0"/>
              <a:t> Due Nov 23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17676" y="3796605"/>
            <a:ext cx="8382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smtClean="0"/>
              <a:t>Tentative </a:t>
            </a:r>
            <a:r>
              <a:rPr lang="en-US" sz="2800" dirty="0"/>
              <a:t>Project Report Dates: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Midway </a:t>
            </a:r>
            <a:r>
              <a:rPr lang="en-US" sz="2800" dirty="0"/>
              <a:t>3-page project report: Due Oct </a:t>
            </a:r>
            <a:r>
              <a:rPr lang="en-US" sz="2800" dirty="0" smtClean="0"/>
              <a:t>30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Final </a:t>
            </a:r>
            <a:r>
              <a:rPr lang="en-US" sz="2800" dirty="0"/>
              <a:t>8-page project report: Due Dec 4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210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416" y="2911960"/>
            <a:ext cx="1849967" cy="1132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Traditional Approaches</a:t>
            </a:r>
            <a:endParaRPr lang="en-US" dirty="0"/>
          </a:p>
        </p:txBody>
      </p:sp>
      <p:grpSp>
        <p:nvGrpSpPr>
          <p:cNvPr id="3" name="Group 30"/>
          <p:cNvGrpSpPr/>
          <p:nvPr/>
        </p:nvGrpSpPr>
        <p:grpSpPr>
          <a:xfrm>
            <a:off x="228600" y="3184927"/>
            <a:ext cx="8305800" cy="1455396"/>
            <a:chOff x="228600" y="3184927"/>
            <a:chExt cx="8305800" cy="1455396"/>
          </a:xfrm>
        </p:grpSpPr>
        <p:grpSp>
          <p:nvGrpSpPr>
            <p:cNvPr id="4" name="Group 43"/>
            <p:cNvGrpSpPr/>
            <p:nvPr/>
          </p:nvGrpSpPr>
          <p:grpSpPr>
            <a:xfrm>
              <a:off x="2027221" y="3200400"/>
              <a:ext cx="6507179" cy="1439923"/>
              <a:chOff x="2027221" y="3200396"/>
              <a:chExt cx="6507179" cy="1439923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027221" y="4065057"/>
                <a:ext cx="653556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sz="1600" dirty="0" smtClean="0"/>
                  <a:t>Image</a:t>
                </a:r>
                <a:endParaRPr lang="en-US" sz="16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43400" y="4065302"/>
                <a:ext cx="1339603" cy="575017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600" dirty="0" smtClean="0"/>
                  <a:t>vision features</a:t>
                </a:r>
                <a:endParaRPr lang="en-US" sz="1600" dirty="0"/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6906683" y="3200396"/>
                <a:ext cx="1627717" cy="662407"/>
              </a:xfrm>
              <a:prstGeom prst="rect">
                <a:avLst/>
              </a:prstGeom>
              <a:noFill/>
              <a:ln w="38100" cap="flat" cmpd="sng" algn="ctr">
                <a:solidFill>
                  <a:srgbClr val="00F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0487" tIns="44450" rIns="90487" bIns="4445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 dirty="0" smtClean="0">
                  <a:latin typeface="Helvetica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046498" y="4079733"/>
                <a:ext cx="1123387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600" dirty="0" smtClean="0"/>
                  <a:t>Recognition</a:t>
                </a:r>
              </a:p>
            </p:txBody>
          </p:sp>
          <p:sp>
            <p:nvSpPr>
              <p:cNvPr id="16" name="AutoShape 4"/>
              <p:cNvSpPr>
                <a:spLocks noChangeArrowheads="1"/>
              </p:cNvSpPr>
              <p:nvPr/>
            </p:nvSpPr>
            <p:spPr bwMode="auto">
              <a:xfrm rot="10800000">
                <a:off x="3592810" y="3359536"/>
                <a:ext cx="468000" cy="297107"/>
              </a:xfrm>
              <a:prstGeom prst="leftArrow">
                <a:avLst>
                  <a:gd name="adj1" fmla="val 50000"/>
                  <a:gd name="adj2" fmla="val 43783"/>
                </a:avLst>
              </a:prstGeom>
              <a:solidFill>
                <a:srgbClr val="00B0F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noAutofit/>
              </a:bodyPr>
              <a:lstStyle/>
              <a:p>
                <a:endParaRPr lang="en-US" sz="1100" dirty="0"/>
              </a:p>
            </p:txBody>
          </p:sp>
          <p:sp>
            <p:nvSpPr>
              <p:cNvPr id="22" name="AutoShape 4"/>
              <p:cNvSpPr>
                <a:spLocks noChangeArrowheads="1"/>
              </p:cNvSpPr>
              <p:nvPr/>
            </p:nvSpPr>
            <p:spPr bwMode="auto">
              <a:xfrm rot="10800000">
                <a:off x="6078870" y="3359536"/>
                <a:ext cx="468000" cy="297107"/>
              </a:xfrm>
              <a:prstGeom prst="leftArrow">
                <a:avLst>
                  <a:gd name="adj1" fmla="val 50000"/>
                  <a:gd name="adj2" fmla="val 43783"/>
                </a:avLst>
              </a:prstGeom>
              <a:solidFill>
                <a:srgbClr val="00B0F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noAutofit/>
              </a:bodyPr>
              <a:lstStyle/>
              <a:p>
                <a:endParaRPr lang="en-US" sz="1100" dirty="0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228600" y="3184927"/>
              <a:ext cx="1443125" cy="615533"/>
            </a:xfrm>
            <a:prstGeom prst="rect">
              <a:avLst/>
            </a:prstGeom>
            <a:noFill/>
          </p:spPr>
          <p:txBody>
            <a:bodyPr wrap="square" lIns="91419" tIns="45710" rIns="91419" bIns="45710" rtlCol="0">
              <a:spAutoFit/>
            </a:bodyPr>
            <a:lstStyle/>
            <a:p>
              <a:r>
                <a:rPr lang="en-US" dirty="0" smtClean="0"/>
                <a:t>Object detection</a:t>
              </a:r>
              <a:endParaRPr lang="en-US" dirty="0"/>
            </a:p>
          </p:txBody>
        </p:sp>
      </p:grpSp>
      <p:sp>
        <p:nvSpPr>
          <p:cNvPr id="42" name="AutoShape 4"/>
          <p:cNvSpPr>
            <a:spLocks noChangeArrowheads="1"/>
          </p:cNvSpPr>
          <p:nvPr/>
        </p:nvSpPr>
        <p:spPr bwMode="auto">
          <a:xfrm rot="10800000">
            <a:off x="3505201" y="1634140"/>
            <a:ext cx="468000" cy="29710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66" tIns="44439" rIns="90466" bIns="44439" anchor="ctr">
            <a:noAutofit/>
          </a:bodyPr>
          <a:lstStyle/>
          <a:p>
            <a:endParaRPr lang="en-US" sz="1100" dirty="0"/>
          </a:p>
        </p:txBody>
      </p:sp>
      <p:sp>
        <p:nvSpPr>
          <p:cNvPr id="43" name="AutoShape 4"/>
          <p:cNvSpPr>
            <a:spLocks noChangeArrowheads="1"/>
          </p:cNvSpPr>
          <p:nvPr/>
        </p:nvSpPr>
        <p:spPr bwMode="auto">
          <a:xfrm rot="10800000">
            <a:off x="6085200" y="1634140"/>
            <a:ext cx="468000" cy="297107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00B0F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66" tIns="44439" rIns="90466" bIns="44439" anchor="ctr">
            <a:noAutofit/>
          </a:bodyPr>
          <a:lstStyle/>
          <a:p>
            <a:endParaRPr lang="en-US" sz="1100" dirty="0"/>
          </a:p>
        </p:txBody>
      </p:sp>
      <p:grpSp>
        <p:nvGrpSpPr>
          <p:cNvPr id="5" name="Group 32"/>
          <p:cNvGrpSpPr/>
          <p:nvPr/>
        </p:nvGrpSpPr>
        <p:grpSpPr>
          <a:xfrm>
            <a:off x="228600" y="4704190"/>
            <a:ext cx="7670820" cy="2153810"/>
            <a:chOff x="228600" y="4704190"/>
            <a:chExt cx="7670820" cy="2153810"/>
          </a:xfrm>
        </p:grpSpPr>
        <p:sp>
          <p:nvSpPr>
            <p:cNvPr id="61" name="TextBox 60"/>
            <p:cNvSpPr txBox="1"/>
            <p:nvPr/>
          </p:nvSpPr>
          <p:spPr>
            <a:xfrm>
              <a:off x="228600" y="5014441"/>
              <a:ext cx="1485900" cy="615533"/>
            </a:xfrm>
            <a:prstGeom prst="rect">
              <a:avLst/>
            </a:prstGeom>
            <a:noFill/>
          </p:spPr>
          <p:txBody>
            <a:bodyPr wrap="square" lIns="91419" tIns="45710" rIns="91419" bIns="45710" rtlCol="0">
              <a:spAutoFit/>
            </a:bodyPr>
            <a:lstStyle/>
            <a:p>
              <a:r>
                <a:rPr lang="en-US" dirty="0" smtClean="0"/>
                <a:t>Audio classification</a:t>
              </a:r>
              <a:endParaRPr lang="en-US" dirty="0"/>
            </a:p>
          </p:txBody>
        </p:sp>
        <p:grpSp>
          <p:nvGrpSpPr>
            <p:cNvPr id="6" name="Group 57"/>
            <p:cNvGrpSpPr/>
            <p:nvPr/>
          </p:nvGrpSpPr>
          <p:grpSpPr>
            <a:xfrm>
              <a:off x="1670070" y="4704190"/>
              <a:ext cx="6229350" cy="2153810"/>
              <a:chOff x="1828800" y="2951590"/>
              <a:chExt cx="6229350" cy="2153810"/>
            </a:xfrm>
          </p:grpSpPr>
          <p:pic>
            <p:nvPicPr>
              <p:cNvPr id="51" name="Picture 3" descr="C:\Documents and Settings\hllee\Application Data\SSH\temp\speech_demo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7730" t="8862" r="30080" b="59233"/>
              <a:stretch>
                <a:fillRect/>
              </a:stretch>
            </p:blipFill>
            <p:spPr bwMode="auto">
              <a:xfrm>
                <a:off x="1828800" y="2951590"/>
                <a:ext cx="1447800" cy="1266824"/>
              </a:xfrm>
              <a:prstGeom prst="rect">
                <a:avLst/>
              </a:prstGeom>
              <a:noFill/>
            </p:spPr>
          </p:pic>
          <p:pic>
            <p:nvPicPr>
              <p:cNvPr id="52" name="Picture 3" descr="C:\Documents and Settings\hllee\Application Data\SSH\temp\speech_demo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5864" t="54138" r="39675" b="11949"/>
              <a:stretch>
                <a:fillRect/>
              </a:stretch>
            </p:blipFill>
            <p:spPr bwMode="auto">
              <a:xfrm>
                <a:off x="4421178" y="2975402"/>
                <a:ext cx="1444979" cy="1219200"/>
              </a:xfrm>
              <a:prstGeom prst="rect">
                <a:avLst/>
              </a:prstGeom>
              <a:noFill/>
            </p:spPr>
          </p:pic>
          <p:sp>
            <p:nvSpPr>
              <p:cNvPr id="53" name="AutoShape 4"/>
              <p:cNvSpPr>
                <a:spLocks noChangeArrowheads="1"/>
              </p:cNvSpPr>
              <p:nvPr/>
            </p:nvSpPr>
            <p:spPr bwMode="auto">
              <a:xfrm rot="10800000">
                <a:off x="3751541" y="3436448"/>
                <a:ext cx="468000" cy="297107"/>
              </a:xfrm>
              <a:prstGeom prst="leftArrow">
                <a:avLst>
                  <a:gd name="adj1" fmla="val 50000"/>
                  <a:gd name="adj2" fmla="val 43783"/>
                </a:avLst>
              </a:prstGeom>
              <a:solidFill>
                <a:srgbClr val="00B0F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noAutofit/>
              </a:bodyPr>
              <a:lstStyle/>
              <a:p>
                <a:endParaRPr lang="en-US" sz="1100" dirty="0"/>
              </a:p>
            </p:txBody>
          </p:sp>
          <p:sp>
            <p:nvSpPr>
              <p:cNvPr id="54" name="AutoShape 4"/>
              <p:cNvSpPr>
                <a:spLocks noChangeArrowheads="1"/>
              </p:cNvSpPr>
              <p:nvPr/>
            </p:nvSpPr>
            <p:spPr bwMode="auto">
              <a:xfrm rot="10800000">
                <a:off x="6237600" y="3436449"/>
                <a:ext cx="468000" cy="297107"/>
              </a:xfrm>
              <a:prstGeom prst="leftArrow">
                <a:avLst>
                  <a:gd name="adj1" fmla="val 50000"/>
                  <a:gd name="adj2" fmla="val 43783"/>
                </a:avLst>
              </a:prstGeom>
              <a:solidFill>
                <a:srgbClr val="00B0F0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noAutofit/>
              </a:bodyPr>
              <a:lstStyle/>
              <a:p>
                <a:endParaRPr lang="en-US" sz="1100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225922" y="4323190"/>
                <a:ext cx="653556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sz="1600" dirty="0" smtClean="0"/>
                  <a:t>Audio</a:t>
                </a:r>
                <a:endParaRPr lang="en-US" sz="16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435889" y="4399390"/>
                <a:ext cx="1355311" cy="706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600" dirty="0" smtClean="0"/>
                  <a:t>audio features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410450" y="4208890"/>
                <a:ext cx="647700" cy="32501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ctr"/>
                <a:r>
                  <a:rPr lang="en-US" sz="1600" dirty="0" smtClean="0"/>
                  <a:t>Speaker</a:t>
                </a:r>
              </a:p>
              <a:p>
                <a:pPr algn="ctr"/>
                <a:r>
                  <a:rPr lang="en-US" sz="1600" dirty="0" smtClean="0"/>
                  <a:t>identification</a:t>
                </a:r>
              </a:p>
            </p:txBody>
          </p:sp>
        </p:grpSp>
      </p:grpSp>
      <p:sp>
        <p:nvSpPr>
          <p:cNvPr id="32" name="Rounded Rectangle 31"/>
          <p:cNvSpPr/>
          <p:nvPr/>
        </p:nvSpPr>
        <p:spPr>
          <a:xfrm>
            <a:off x="1568450" y="1252008"/>
            <a:ext cx="1631950" cy="9577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Data</a:t>
            </a:r>
            <a:endParaRPr lang="en-US" sz="2400" dirty="0">
              <a:solidFill>
                <a:schemeClr val="tx1"/>
              </a:solidFill>
              <a:effectLst/>
              <a:latin typeface="Adobe Caslon Pro"/>
              <a:cs typeface="Adobe Caslon Pro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114800" y="1295400"/>
            <a:ext cx="1788583" cy="94720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Feature extraction</a:t>
            </a:r>
            <a:endParaRPr lang="en-US" sz="2400" dirty="0">
              <a:solidFill>
                <a:schemeClr val="tx1"/>
              </a:solidFill>
              <a:effectLst/>
              <a:latin typeface="Adobe Caslon Pro"/>
              <a:cs typeface="Adobe Caslon Pro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781800" y="1295400"/>
            <a:ext cx="1788583" cy="94720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ctr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dobe Caslon Pro"/>
                <a:cs typeface="Adobe Caslon Pro"/>
              </a:rPr>
              <a:t>Learning algorithm</a:t>
            </a:r>
            <a:endParaRPr lang="en-US" sz="2400" dirty="0">
              <a:solidFill>
                <a:schemeClr val="tx1"/>
              </a:solidFill>
              <a:effectLst/>
              <a:latin typeface="Adobe Caslon Pro"/>
              <a:cs typeface="Adobe Caslon Pro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2971805"/>
            <a:ext cx="1849967" cy="113218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966" y="2971804"/>
            <a:ext cx="1784634" cy="10921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3312" y="4704190"/>
            <a:ext cx="1196573" cy="1196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Computer Vision Features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17318" y="1122890"/>
            <a:ext cx="4456696" cy="1721347"/>
            <a:chOff x="317318" y="1090042"/>
            <a:chExt cx="4456696" cy="1721347"/>
          </a:xfrm>
        </p:grpSpPr>
        <p:grpSp>
          <p:nvGrpSpPr>
            <p:cNvPr id="4" name="Group 10"/>
            <p:cNvGrpSpPr/>
            <p:nvPr/>
          </p:nvGrpSpPr>
          <p:grpSpPr>
            <a:xfrm>
              <a:off x="317318" y="1090042"/>
              <a:ext cx="4456696" cy="1224539"/>
              <a:chOff x="306685" y="1053819"/>
              <a:chExt cx="4456696" cy="1224539"/>
            </a:xfrm>
          </p:grpSpPr>
          <p:pic>
            <p:nvPicPr>
              <p:cNvPr id="3069954" name="Picture 2" descr="C:\Users\ang\Desktop\features\SIFTinterestPointLocalization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36256" y="1053819"/>
                <a:ext cx="1727125" cy="1222765"/>
              </a:xfrm>
              <a:prstGeom prst="rect">
                <a:avLst/>
              </a:prstGeom>
              <a:noFill/>
            </p:spPr>
          </p:pic>
          <p:pic>
            <p:nvPicPr>
              <p:cNvPr id="3069955" name="Picture 3" descr="C:\Users\ang\Desktop\features\SIFTdescriptors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6685" y="1054248"/>
                <a:ext cx="2734227" cy="1224110"/>
              </a:xfrm>
              <a:prstGeom prst="rect">
                <a:avLst/>
              </a:prstGeom>
              <a:noFill/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2030818" y="2349724"/>
              <a:ext cx="6944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SIFT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319618" y="2880039"/>
            <a:ext cx="4743341" cy="2004949"/>
            <a:chOff x="211431" y="2868306"/>
            <a:chExt cx="4743341" cy="2004949"/>
          </a:xfrm>
        </p:grpSpPr>
        <p:pic>
          <p:nvPicPr>
            <p:cNvPr id="3069958" name="Picture 6" descr="C:\Users\ang\Desktop\features\HOGdescriptors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1431" y="2868306"/>
              <a:ext cx="4743341" cy="1610555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2086507" y="4411590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/>
                <a:t>HoG</a:t>
              </a:r>
              <a:endParaRPr lang="en-US" sz="2400" dirty="0"/>
            </a:p>
          </p:txBody>
        </p:sp>
      </p:grpSp>
      <p:grpSp>
        <p:nvGrpSpPr>
          <p:cNvPr id="6" name="Group 26"/>
          <p:cNvGrpSpPr/>
          <p:nvPr/>
        </p:nvGrpSpPr>
        <p:grpSpPr>
          <a:xfrm>
            <a:off x="5489724" y="2867339"/>
            <a:ext cx="3197076" cy="1992037"/>
            <a:chOff x="5371660" y="2884763"/>
            <a:chExt cx="3197076" cy="1992037"/>
          </a:xfrm>
        </p:grpSpPr>
        <p:pic>
          <p:nvPicPr>
            <p:cNvPr id="3069957" name="Picture 5" descr="C:\Users\ang\Desktop\features\RIFTfeatures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71660" y="2884763"/>
              <a:ext cx="3197076" cy="1618273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6545005" y="4415135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RIFT</a:t>
              </a:r>
            </a:p>
          </p:txBody>
        </p:sp>
      </p:grpSp>
      <p:grpSp>
        <p:nvGrpSpPr>
          <p:cNvPr id="7" name="Group 22"/>
          <p:cNvGrpSpPr/>
          <p:nvPr/>
        </p:nvGrpSpPr>
        <p:grpSpPr>
          <a:xfrm>
            <a:off x="5121257" y="1178288"/>
            <a:ext cx="3565543" cy="1665949"/>
            <a:chOff x="408912" y="5082357"/>
            <a:chExt cx="3565542" cy="1665949"/>
          </a:xfrm>
        </p:grpSpPr>
        <p:grpSp>
          <p:nvGrpSpPr>
            <p:cNvPr id="8" name="Group 21"/>
            <p:cNvGrpSpPr/>
            <p:nvPr/>
          </p:nvGrpSpPr>
          <p:grpSpPr>
            <a:xfrm>
              <a:off x="408912" y="5082357"/>
              <a:ext cx="3565542" cy="1136358"/>
              <a:chOff x="408912" y="5082357"/>
              <a:chExt cx="3565542" cy="1136358"/>
            </a:xfrm>
          </p:grpSpPr>
          <p:pic>
            <p:nvPicPr>
              <p:cNvPr id="3069961" name="Picture 9" descr="C:\Users\ang\Desktop\features\TextonsSchmidSet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08912" y="5084646"/>
                <a:ext cx="1887722" cy="562566"/>
              </a:xfrm>
              <a:prstGeom prst="rect">
                <a:avLst/>
              </a:prstGeom>
              <a:noFill/>
            </p:spPr>
          </p:pic>
          <p:pic>
            <p:nvPicPr>
              <p:cNvPr id="3069962" name="Picture 10" descr="C:\Users\ang\Desktop\features\TextonsLeungMalikSet.jp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295304" y="5082357"/>
                <a:ext cx="1679150" cy="587154"/>
              </a:xfrm>
              <a:prstGeom prst="rect">
                <a:avLst/>
              </a:prstGeom>
              <a:noFill/>
            </p:spPr>
          </p:pic>
          <p:pic>
            <p:nvPicPr>
              <p:cNvPr id="3069963" name="Picture 11" descr="C:\Users\ang\Desktop\features\TextonsMR8set.jp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462649" y="5635251"/>
                <a:ext cx="1691767" cy="583464"/>
              </a:xfrm>
              <a:prstGeom prst="rect">
                <a:avLst/>
              </a:prstGeom>
              <a:noFill/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1913858" y="6286641"/>
              <a:ext cx="11347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/>
                <a:t>Textons</a:t>
              </a:r>
              <a:endParaRPr lang="en-US" sz="2400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2539" y="5189788"/>
            <a:ext cx="4319632" cy="140621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30066" y="4702723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/>
              <a:t>GIST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3349257" y="4112654"/>
            <a:ext cx="2636873" cy="2560552"/>
            <a:chOff x="3349257" y="4112656"/>
            <a:chExt cx="2636873" cy="2560552"/>
          </a:xfrm>
        </p:grpSpPr>
        <p:pic>
          <p:nvPicPr>
            <p:cNvPr id="307097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49257" y="4112656"/>
              <a:ext cx="2636873" cy="1978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338083" y="6211543"/>
              <a:ext cx="655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ZCR</a:t>
              </a: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1222743" y="1391306"/>
            <a:ext cx="3214353" cy="2478451"/>
            <a:chOff x="1222744" y="1391305"/>
            <a:chExt cx="3214352" cy="2478451"/>
          </a:xfrm>
        </p:grpSpPr>
        <p:pic>
          <p:nvPicPr>
            <p:cNvPr id="6" name="Picture 3" descr="C:\Documents and Settings\hllee\Application Data\SSH\temp\speech_demo.png"/>
            <p:cNvPicPr>
              <a:picLocks noChangeAspect="1" noChangeArrowheads="1"/>
            </p:cNvPicPr>
            <p:nvPr/>
          </p:nvPicPr>
          <p:blipFill>
            <a:blip r:embed="rId4" cstate="print"/>
            <a:srcRect l="4583" r="4414" b="6925"/>
            <a:stretch>
              <a:fillRect/>
            </a:stretch>
          </p:blipFill>
          <p:spPr bwMode="auto">
            <a:xfrm>
              <a:off x="1222744" y="1391305"/>
              <a:ext cx="3214352" cy="200066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1941696" y="3408091"/>
              <a:ext cx="1776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Spectrogram</a:t>
              </a:r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5273749" y="1361145"/>
            <a:ext cx="2775098" cy="2508613"/>
            <a:chOff x="5273749" y="1361143"/>
            <a:chExt cx="2775097" cy="2508613"/>
          </a:xfrm>
        </p:grpSpPr>
        <p:pic>
          <p:nvPicPr>
            <p:cNvPr id="7" name="Picture 2" descr="C:\Documents and Settings\hllee\Desktop\htkplp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73749" y="1361143"/>
              <a:ext cx="2775097" cy="206098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204826" y="3408091"/>
              <a:ext cx="912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MFCC</a:t>
              </a: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6283844" y="4052954"/>
            <a:ext cx="2477388" cy="2620252"/>
            <a:chOff x="6283843" y="4052956"/>
            <a:chExt cx="2477387" cy="2620252"/>
          </a:xfrm>
        </p:grpSpPr>
        <p:pic>
          <p:nvPicPr>
            <p:cNvPr id="3070979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 l="15751"/>
            <a:stretch>
              <a:fillRect/>
            </a:stretch>
          </p:blipFill>
          <p:spPr bwMode="auto">
            <a:xfrm>
              <a:off x="6283843" y="4052956"/>
              <a:ext cx="2477387" cy="2097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095462" y="6211543"/>
              <a:ext cx="996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/>
                <a:t>Rolloff</a:t>
              </a:r>
              <a:endParaRPr lang="en-US" sz="2400" dirty="0"/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238459" y="4115199"/>
            <a:ext cx="2928150" cy="2515477"/>
            <a:chOff x="238459" y="4115201"/>
            <a:chExt cx="2928150" cy="2515477"/>
          </a:xfrm>
        </p:grpSpPr>
        <p:pic>
          <p:nvPicPr>
            <p:cNvPr id="3070980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38459" y="4115201"/>
              <a:ext cx="2928150" cy="1973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1304259" y="6169013"/>
              <a:ext cx="691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Flux</a:t>
              </a: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Audio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/>
          <p:nvPr/>
        </p:nvGrpSpPr>
        <p:grpSpPr>
          <a:xfrm>
            <a:off x="3349257" y="4112654"/>
            <a:ext cx="2636873" cy="2560552"/>
            <a:chOff x="3349257" y="4112656"/>
            <a:chExt cx="2636873" cy="2560552"/>
          </a:xfrm>
        </p:grpSpPr>
        <p:pic>
          <p:nvPicPr>
            <p:cNvPr id="307097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49257" y="4112656"/>
              <a:ext cx="2636873" cy="1978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4338083" y="6211543"/>
              <a:ext cx="655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ZCR</a:t>
              </a: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1222743" y="1391306"/>
            <a:ext cx="3214353" cy="2478451"/>
            <a:chOff x="1222744" y="1391305"/>
            <a:chExt cx="3214352" cy="2478451"/>
          </a:xfrm>
        </p:grpSpPr>
        <p:pic>
          <p:nvPicPr>
            <p:cNvPr id="6" name="Picture 3" descr="C:\Documents and Settings\hllee\Application Data\SSH\temp\speech_demo.png"/>
            <p:cNvPicPr>
              <a:picLocks noChangeAspect="1" noChangeArrowheads="1"/>
            </p:cNvPicPr>
            <p:nvPr/>
          </p:nvPicPr>
          <p:blipFill>
            <a:blip r:embed="rId4" cstate="print"/>
            <a:srcRect l="4583" r="4414" b="6925"/>
            <a:stretch>
              <a:fillRect/>
            </a:stretch>
          </p:blipFill>
          <p:spPr bwMode="auto">
            <a:xfrm>
              <a:off x="1222744" y="1391305"/>
              <a:ext cx="3214352" cy="200066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1941696" y="3408091"/>
              <a:ext cx="17764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Spectrogram</a:t>
              </a:r>
            </a:p>
          </p:txBody>
        </p:sp>
      </p:grpSp>
      <p:grpSp>
        <p:nvGrpSpPr>
          <p:cNvPr id="4" name="Group 14"/>
          <p:cNvGrpSpPr/>
          <p:nvPr/>
        </p:nvGrpSpPr>
        <p:grpSpPr>
          <a:xfrm>
            <a:off x="5273749" y="1361145"/>
            <a:ext cx="2775098" cy="2508613"/>
            <a:chOff x="5273749" y="1361143"/>
            <a:chExt cx="2775097" cy="2508613"/>
          </a:xfrm>
        </p:grpSpPr>
        <p:pic>
          <p:nvPicPr>
            <p:cNvPr id="7" name="Picture 2" descr="C:\Documents and Settings\hllee\Desktop\htkplp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73749" y="1361143"/>
              <a:ext cx="2775097" cy="206098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204826" y="3408091"/>
              <a:ext cx="912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MFCC</a:t>
              </a: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6283844" y="4052954"/>
            <a:ext cx="2477388" cy="2620252"/>
            <a:chOff x="6283843" y="4052956"/>
            <a:chExt cx="2477387" cy="2620252"/>
          </a:xfrm>
        </p:grpSpPr>
        <p:pic>
          <p:nvPicPr>
            <p:cNvPr id="3070979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 l="15751"/>
            <a:stretch>
              <a:fillRect/>
            </a:stretch>
          </p:blipFill>
          <p:spPr bwMode="auto">
            <a:xfrm>
              <a:off x="6283843" y="4052956"/>
              <a:ext cx="2477387" cy="2097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095462" y="6211543"/>
              <a:ext cx="996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/>
                <a:t>Rolloff</a:t>
              </a:r>
              <a:endParaRPr lang="en-US" sz="2400" dirty="0"/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238459" y="4115199"/>
            <a:ext cx="2928150" cy="2515477"/>
            <a:chOff x="238459" y="4115201"/>
            <a:chExt cx="2928150" cy="2515477"/>
          </a:xfrm>
        </p:grpSpPr>
        <p:pic>
          <p:nvPicPr>
            <p:cNvPr id="3070980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38459" y="4115201"/>
              <a:ext cx="2928150" cy="1973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1304259" y="6169013"/>
              <a:ext cx="691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Flux</a:t>
              </a: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1910769" y="2913347"/>
            <a:ext cx="6776031" cy="2204753"/>
          </a:xfrm>
          <a:prstGeom prst="roundRect">
            <a:avLst/>
          </a:prstGeom>
          <a:solidFill>
            <a:schemeClr val="bg1"/>
          </a:solidFill>
          <a:ln w="349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62199" y="3025170"/>
            <a:ext cx="595630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Representation Learning: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Can we automatically learn these representations?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Audio Features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Types of Learning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533400" y="2133600"/>
            <a:ext cx="822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73038" indent="-173038">
              <a:lnSpc>
                <a:spcPts val="2400"/>
              </a:lnSpc>
              <a:buFont typeface="Times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Supervised Learning: </a:t>
            </a:r>
            <a:r>
              <a:rPr lang="en-US" sz="2000" dirty="0">
                <a:solidFill>
                  <a:schemeClr val="tx1"/>
                </a:solidFill>
              </a:rPr>
              <a:t>We are also given </a:t>
            </a:r>
            <a:r>
              <a:rPr lang="en-US" sz="2000" dirty="0">
                <a:solidFill>
                  <a:srgbClr val="FF0F18"/>
                </a:solidFill>
              </a:rPr>
              <a:t>target outputs (labels, responses)</a:t>
            </a:r>
            <a:r>
              <a:rPr lang="en-US" sz="2000" dirty="0">
                <a:solidFill>
                  <a:schemeClr val="tx1"/>
                </a:solidFill>
              </a:rPr>
              <a:t>: y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,y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,…, and the goal is to </a:t>
            </a:r>
            <a:r>
              <a:rPr lang="en-US" sz="2000" dirty="0"/>
              <a:t>predict correct output</a:t>
            </a:r>
            <a:r>
              <a:rPr lang="en-US" sz="2000" dirty="0">
                <a:solidFill>
                  <a:schemeClr val="tx1"/>
                </a:solidFill>
              </a:rPr>
              <a:t> given a new input. 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533400" y="1143000"/>
            <a:ext cx="8077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Consider observing a series of input vectors: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179" name="Picture 1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971800" y="1671638"/>
            <a:ext cx="213360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80" name="Rectangle 12"/>
          <p:cNvSpPr>
            <a:spLocks noChangeArrowheads="1"/>
          </p:cNvSpPr>
          <p:nvPr/>
        </p:nvSpPr>
        <p:spPr bwMode="auto">
          <a:xfrm>
            <a:off x="533400" y="3108325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73038" indent="-173038">
              <a:lnSpc>
                <a:spcPts val="2400"/>
              </a:lnSpc>
              <a:buFont typeface="Times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Unsupervised Learning: </a:t>
            </a:r>
            <a:r>
              <a:rPr lang="en-US" sz="2000" dirty="0">
                <a:solidFill>
                  <a:schemeClr val="tx1"/>
                </a:solidFill>
              </a:rPr>
              <a:t>The goal is to </a:t>
            </a:r>
            <a:r>
              <a:rPr lang="en-US" sz="2000" dirty="0"/>
              <a:t>build a statistical model of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, which can be used for making predictions, decisions.  </a:t>
            </a:r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533400" y="4038600"/>
            <a:ext cx="8077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73038" indent="-173038">
              <a:lnSpc>
                <a:spcPts val="2400"/>
              </a:lnSpc>
              <a:buFont typeface="Times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Reinforcement Learning: </a:t>
            </a:r>
            <a:r>
              <a:rPr lang="en-US" sz="2000" dirty="0">
                <a:solidFill>
                  <a:schemeClr val="tx1"/>
                </a:solidFill>
              </a:rPr>
              <a:t>the model (agent) produces a set of </a:t>
            </a:r>
            <a:r>
              <a:rPr lang="en-US" sz="2000" dirty="0" smtClean="0">
                <a:solidFill>
                  <a:schemeClr val="tx1"/>
                </a:solidFill>
              </a:rPr>
              <a:t>actions:     a</a:t>
            </a:r>
            <a:r>
              <a:rPr lang="en-US" sz="2000" baseline="-25000" dirty="0" smtClean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a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,…  that affect the state of the world, and received rewards r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r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…  The goal is to </a:t>
            </a:r>
            <a:r>
              <a:rPr lang="en-US" sz="2000" dirty="0"/>
              <a:t>learn actions that maximize </a:t>
            </a:r>
            <a:r>
              <a:rPr lang="en-US" sz="2000"/>
              <a:t>the </a:t>
            </a:r>
            <a:r>
              <a:rPr lang="en-US" sz="2000" smtClean="0"/>
              <a:t>reward.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457200" y="5562600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73038" indent="-173038">
              <a:lnSpc>
                <a:spcPts val="2400"/>
              </a:lnSpc>
              <a:buFont typeface="Times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Semi-supervised Learning: </a:t>
            </a:r>
            <a:r>
              <a:rPr lang="en-US" sz="2000" dirty="0">
                <a:solidFill>
                  <a:schemeClr val="tx1"/>
                </a:solidFill>
              </a:rPr>
              <a:t>We are given only a limited amount of labels, but lots of unlabeled data.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180" grpId="0"/>
      <p:bldP spid="7182" grpId="0"/>
      <p:bldP spid="71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Supervised Learning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533400" y="1416050"/>
            <a:ext cx="4038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b="1" dirty="0">
                <a:solidFill>
                  <a:schemeClr val="tx1"/>
                </a:solidFill>
              </a:rPr>
              <a:t>Classification: </a:t>
            </a:r>
            <a:r>
              <a:rPr lang="en-US" sz="2000" dirty="0">
                <a:solidFill>
                  <a:schemeClr val="tx1"/>
                </a:solidFill>
              </a:rPr>
              <a:t>target outputs </a:t>
            </a:r>
            <a:r>
              <a:rPr lang="en-US" sz="2000" dirty="0" err="1">
                <a:solidFill>
                  <a:schemeClr val="tx1"/>
                </a:solidFill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are discrete class labels. The goal is to correctly classify new inputs.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533400" y="4098925"/>
            <a:ext cx="40386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b="1" dirty="0">
                <a:solidFill>
                  <a:schemeClr val="tx1"/>
                </a:solidFill>
              </a:rPr>
              <a:t>Regression: </a:t>
            </a:r>
            <a:r>
              <a:rPr lang="en-US" sz="2000" dirty="0">
                <a:solidFill>
                  <a:schemeClr val="tx1"/>
                </a:solidFill>
              </a:rPr>
              <a:t>target outputs </a:t>
            </a:r>
            <a:r>
              <a:rPr lang="en-US" sz="2000" dirty="0" err="1">
                <a:solidFill>
                  <a:schemeClr val="tx1"/>
                </a:solidFill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 are continuous. The goal is to predict the output given new inputs.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1138" y="1066800"/>
            <a:ext cx="255111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4114800"/>
            <a:ext cx="2868613" cy="213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974725"/>
            <a:ext cx="6705600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chemeClr val="tx1"/>
                </a:solidFill>
              </a:rPr>
              <a:t>Handwritten Digit</a:t>
            </a:r>
            <a:r>
              <a:rPr lang="en-US" sz="4000" dirty="0" smtClean="0">
                <a:solidFill>
                  <a:schemeClr val="tx1"/>
                </a:solidFill>
              </a:rPr>
              <a:t> Classification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1066800" y="2133600"/>
            <a:ext cx="3962400" cy="76200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2438400" y="4191000"/>
            <a:ext cx="1295400" cy="762000"/>
          </a:xfrm>
          <a:prstGeom prst="rect">
            <a:avLst/>
          </a:prstGeom>
          <a:noFill/>
          <a:ln w="38100">
            <a:solidFill>
              <a:srgbClr val="FF0F18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143000"/>
            <a:ext cx="24003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Unsupervised Learning</a:t>
            </a:r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81000" y="1295400"/>
            <a:ext cx="43434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The goal is to construct statistical model that finds useful representation of data:</a:t>
            </a:r>
          </a:p>
          <a:p>
            <a:pPr marL="517525" lvl="1" indent="-230188"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Clustering</a:t>
            </a:r>
          </a:p>
          <a:p>
            <a:pPr marL="517525" lvl="1" indent="-230188"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Dimensionality reduction</a:t>
            </a:r>
          </a:p>
          <a:p>
            <a:pPr marL="517525" lvl="1" indent="-230188"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Modeling the data density </a:t>
            </a:r>
          </a:p>
          <a:p>
            <a:pPr marL="517525" lvl="1" indent="-230188"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Finding hidden causes (useful explanation) of the data</a:t>
            </a: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457200" y="4098925"/>
            <a:ext cx="678180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Unsupervised Learning can be used for:</a:t>
            </a:r>
          </a:p>
          <a:p>
            <a:pPr marL="517525" lvl="1" indent="-230188"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Structure discovery</a:t>
            </a:r>
          </a:p>
          <a:p>
            <a:pPr marL="517525" lvl="1" indent="-230188"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Anomaly detection / Outlier detection</a:t>
            </a:r>
          </a:p>
          <a:p>
            <a:pPr marL="517525" lvl="1" indent="-230188"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Data compression, Data visualization</a:t>
            </a:r>
          </a:p>
          <a:p>
            <a:pPr marL="517525" lvl="1" indent="-230188"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to aid classification/regression tasks</a:t>
            </a:r>
          </a:p>
          <a:p>
            <a:pPr marL="517525" lvl="1" indent="-230188">
              <a:lnSpc>
                <a:spcPts val="2400"/>
              </a:lnSpc>
              <a:buFont typeface="Times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1013" y="3429000"/>
            <a:ext cx="2897187" cy="300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DNA Microarray Data</a:t>
            </a:r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3886200" y="1371600"/>
            <a:ext cx="5105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>
                <a:solidFill>
                  <a:schemeClr val="tx1"/>
                </a:solidFill>
              </a:rPr>
              <a:t>Expression matrix of 6830 genes (rows) and 64</a:t>
            </a:r>
            <a:r>
              <a:rPr lang="en-US" sz="2000" b="1">
                <a:solidFill>
                  <a:schemeClr val="tx1"/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samples (columns) for the human tumor data. </a:t>
            </a:r>
          </a:p>
        </p:txBody>
      </p:sp>
      <p:pic>
        <p:nvPicPr>
          <p:cNvPr id="1105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219200"/>
            <a:ext cx="3125787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3886200" y="2362200"/>
            <a:ext cx="4953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The display is a heat map ranging from bright green (under expressed) to bright red (over expressed). </a:t>
            </a:r>
          </a:p>
        </p:txBody>
      </p:sp>
      <p:sp>
        <p:nvSpPr>
          <p:cNvPr id="110598" name="Rectangle 6"/>
          <p:cNvSpPr>
            <a:spLocks noChangeArrowheads="1"/>
          </p:cNvSpPr>
          <p:nvPr/>
        </p:nvSpPr>
        <p:spPr bwMode="auto">
          <a:xfrm>
            <a:off x="3886200" y="4175125"/>
            <a:ext cx="5105400" cy="185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Questions we may ask:</a:t>
            </a:r>
          </a:p>
          <a:p>
            <a:pPr>
              <a:lnSpc>
                <a:spcPct val="21000"/>
              </a:lnSpc>
              <a:buFont typeface="Times" charset="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Which samples are similar to other samples in terms of their expression levels across genes. </a:t>
            </a:r>
          </a:p>
          <a:p>
            <a:pPr>
              <a:lnSpc>
                <a:spcPct val="31000"/>
              </a:lnSpc>
              <a:buFont typeface="Times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Which genes are similar to each other in terms of their expression levels across samples.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Linear Least Squares</a:t>
            </a: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381000" y="1066800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Given a vector of </a:t>
            </a:r>
            <a:r>
              <a:rPr lang="en-US" sz="2000" dirty="0" err="1">
                <a:solidFill>
                  <a:schemeClr val="tx1"/>
                </a:solidFill>
              </a:rPr>
              <a:t>d</a:t>
            </a:r>
            <a:r>
              <a:rPr lang="en-US" sz="2000" dirty="0">
                <a:solidFill>
                  <a:schemeClr val="tx1"/>
                </a:solidFill>
              </a:rPr>
              <a:t>-dimensional </a:t>
            </a:r>
            <a:r>
              <a:rPr lang="en-US" sz="2000" dirty="0" smtClean="0">
                <a:solidFill>
                  <a:schemeClr val="tx1"/>
                </a:solidFill>
              </a:rPr>
              <a:t>inputs                                           </a:t>
            </a:r>
            <a:r>
              <a:rPr lang="en-US" sz="2000" dirty="0">
                <a:solidFill>
                  <a:schemeClr val="tx1"/>
                </a:solidFill>
              </a:rPr>
              <a:t>we want to predict the target (response) using the linear model: 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  <p:pic>
        <p:nvPicPr>
          <p:cNvPr id="112663" name="Picture 2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4724400" y="1109663"/>
            <a:ext cx="22606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457200" y="2590800"/>
            <a:ext cx="8534400" cy="1219200"/>
            <a:chOff x="457200" y="2590800"/>
            <a:chExt cx="8534400" cy="1219200"/>
          </a:xfrm>
        </p:grpSpPr>
        <p:sp>
          <p:nvSpPr>
            <p:cNvPr id="112648" name="Rectangle 8"/>
            <p:cNvSpPr>
              <a:spLocks noChangeArrowheads="1"/>
            </p:cNvSpPr>
            <p:nvPr/>
          </p:nvSpPr>
          <p:spPr bwMode="auto">
            <a:xfrm>
              <a:off x="457200" y="2590800"/>
              <a:ext cx="85344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The term w</a:t>
              </a:r>
              <a:r>
                <a:rPr lang="en-US" sz="2000" baseline="-25000" dirty="0">
                  <a:solidFill>
                    <a:schemeClr val="tx1"/>
                  </a:solidFill>
                </a:rPr>
                <a:t>0</a:t>
              </a:r>
              <a:r>
                <a:rPr lang="en-US" sz="2000" dirty="0">
                  <a:solidFill>
                    <a:schemeClr val="tx1"/>
                  </a:solidFill>
                </a:rPr>
                <a:t> is the intercept, or often called bias term. It will be convenient to include the constant variable 1 in </a:t>
              </a:r>
              <a:r>
                <a:rPr lang="en-US" sz="2000" b="1" dirty="0" err="1">
                  <a:solidFill>
                    <a:schemeClr val="tx1"/>
                  </a:solidFill>
                </a:rPr>
                <a:t>x</a:t>
              </a:r>
              <a:r>
                <a:rPr lang="en-US" sz="2000" dirty="0">
                  <a:solidFill>
                    <a:schemeClr val="tx1"/>
                  </a:solidFill>
                </a:rPr>
                <a:t> and write:</a:t>
              </a:r>
              <a:endParaRPr lang="en-US" sz="2000" b="1" baseline="30000" dirty="0">
                <a:solidFill>
                  <a:schemeClr val="tx1"/>
                </a:solidFill>
              </a:endParaRPr>
            </a:p>
          </p:txBody>
        </p:sp>
        <p:pic>
          <p:nvPicPr>
            <p:cNvPr id="112656" name="Picture 16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251200" y="3479800"/>
              <a:ext cx="17526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12654" name="Picture 1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1155700" y="1752600"/>
            <a:ext cx="6502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381000" y="4267200"/>
            <a:ext cx="8534400" cy="1006475"/>
            <a:chOff x="381000" y="4267200"/>
            <a:chExt cx="8534400" cy="1006475"/>
          </a:xfrm>
        </p:grpSpPr>
        <p:sp>
          <p:nvSpPr>
            <p:cNvPr id="112644" name="Rectangle 4"/>
            <p:cNvSpPr>
              <a:spLocks noChangeArrowheads="1"/>
            </p:cNvSpPr>
            <p:nvPr/>
          </p:nvSpPr>
          <p:spPr bwMode="auto">
            <a:xfrm>
              <a:off x="381000" y="4267200"/>
              <a:ext cx="8534400" cy="1006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Observe a </a:t>
              </a:r>
              <a:r>
                <a:rPr lang="en-US" sz="2000" dirty="0">
                  <a:solidFill>
                    <a:srgbClr val="FF0F18"/>
                  </a:solidFill>
                </a:rPr>
                <a:t>training set</a:t>
              </a:r>
              <a:r>
                <a:rPr lang="en-US" sz="2000" dirty="0">
                  <a:solidFill>
                    <a:schemeClr val="tx1"/>
                  </a:solidFill>
                </a:rPr>
                <a:t> consisting of N </a:t>
              </a:r>
              <a:r>
                <a:rPr lang="en-US" sz="2000" dirty="0" smtClean="0">
                  <a:solidFill>
                    <a:schemeClr val="tx1"/>
                  </a:solidFill>
                </a:rPr>
                <a:t>observations                                      </a:t>
              </a:r>
              <a:r>
                <a:rPr lang="en-US" sz="2000" dirty="0">
                  <a:solidFill>
                    <a:schemeClr val="tx1"/>
                  </a:solidFill>
                </a:rPr>
                <a:t>together </a:t>
              </a:r>
              <a:r>
                <a:rPr lang="en-US" sz="2000" dirty="0" smtClean="0">
                  <a:solidFill>
                    <a:schemeClr val="tx1"/>
                  </a:solidFill>
                </a:rPr>
                <a:t>with the </a:t>
              </a:r>
              <a:r>
                <a:rPr lang="en-US" sz="2000" dirty="0">
                  <a:solidFill>
                    <a:schemeClr val="tx1"/>
                  </a:solidFill>
                </a:rPr>
                <a:t>corresponding target values </a:t>
              </a:r>
            </a:p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Note that </a:t>
              </a:r>
              <a:r>
                <a:rPr lang="en-US" sz="2000" b="1" dirty="0">
                  <a:solidFill>
                    <a:schemeClr val="tx1"/>
                  </a:solidFill>
                </a:rPr>
                <a:t>X</a:t>
              </a:r>
              <a:r>
                <a:rPr lang="en-US" sz="2000" dirty="0">
                  <a:solidFill>
                    <a:schemeClr val="tx1"/>
                  </a:solidFill>
                </a:rPr>
                <a:t> is an                    </a:t>
              </a:r>
              <a:r>
                <a:rPr lang="en-US" sz="2000" dirty="0" smtClean="0">
                  <a:solidFill>
                    <a:schemeClr val="tx1"/>
                  </a:solidFill>
                </a:rPr>
                <a:t>    </a:t>
              </a:r>
              <a:r>
                <a:rPr lang="en-US" sz="2000" dirty="0">
                  <a:solidFill>
                    <a:schemeClr val="tx1"/>
                  </a:solidFill>
                </a:rPr>
                <a:t>matrix.</a:t>
              </a:r>
              <a:endParaRPr lang="en-US" sz="2000" b="1" baseline="30000" dirty="0">
                <a:solidFill>
                  <a:schemeClr val="tx1"/>
                </a:solidFill>
              </a:endParaRPr>
            </a:p>
          </p:txBody>
        </p:sp>
        <p:pic>
          <p:nvPicPr>
            <p:cNvPr id="112658" name="Picture 18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877322" y="4326730"/>
              <a:ext cx="24130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60" name="Picture 20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5283200" y="4636310"/>
              <a:ext cx="21082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2662" name="Picture 22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2362200" y="4985146"/>
              <a:ext cx="12954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Evaluation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57200" y="1114425"/>
            <a:ext cx="8077200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600" dirty="0" smtClean="0"/>
              <a:t>5 grace days for all assignments.</a:t>
            </a:r>
            <a:endParaRPr lang="en-US" sz="2600" dirty="0" smtClean="0">
              <a:solidFill>
                <a:schemeClr val="tx1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600" dirty="0" smtClean="0"/>
              <a:t>No more than 3 grace days per assignment. </a:t>
            </a:r>
            <a:endParaRPr lang="en-US" sz="26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600" dirty="0" smtClean="0"/>
              <a:t>After </a:t>
            </a:r>
            <a:r>
              <a:rPr lang="en-US" sz="2600" dirty="0" smtClean="0"/>
              <a:t>3 late days, you will get 0. 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81000" y="2743200"/>
            <a:ext cx="8077200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600" dirty="0" smtClean="0"/>
              <a:t>No</a:t>
            </a:r>
            <a:r>
              <a:rPr lang="en-US" sz="2600" dirty="0" smtClean="0"/>
              <a:t> </a:t>
            </a:r>
            <a:r>
              <a:rPr lang="en-US" sz="2600" dirty="0" smtClean="0"/>
              <a:t>grace days for project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Unused grace days from </a:t>
            </a:r>
            <a:r>
              <a:rPr lang="en-US" sz="2800" dirty="0" smtClean="0"/>
              <a:t>homework </a:t>
            </a:r>
            <a:r>
              <a:rPr lang="en-US" sz="2800" dirty="0"/>
              <a:t>CANNOT be applied to the project. 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Late </a:t>
            </a:r>
            <a:r>
              <a:rPr lang="en-US" sz="2800" dirty="0"/>
              <a:t>project reports will not be accepted. </a:t>
            </a:r>
          </a:p>
          <a:p>
            <a:pPr marL="457200" indent="-457200">
              <a:buFont typeface="Arial" charset="0"/>
              <a:buChar char="•"/>
            </a:pP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1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Linear Least Squares</a:t>
            </a:r>
          </a:p>
        </p:txBody>
      </p:sp>
      <p:sp>
        <p:nvSpPr>
          <p:cNvPr id="114696" name="Rectangle 8"/>
          <p:cNvSpPr>
            <a:spLocks noChangeArrowheads="1"/>
          </p:cNvSpPr>
          <p:nvPr/>
        </p:nvSpPr>
        <p:spPr bwMode="auto">
          <a:xfrm>
            <a:off x="304800" y="1219200"/>
            <a:ext cx="8534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One option is to </a:t>
            </a:r>
            <a:r>
              <a:rPr lang="en-US" sz="2000" dirty="0"/>
              <a:t>minimize </a:t>
            </a:r>
            <a:r>
              <a:rPr lang="en-US" sz="2000" b="1" dirty="0">
                <a:solidFill>
                  <a:srgbClr val="000090"/>
                </a:solidFill>
              </a:rPr>
              <a:t>the sum of the squares of the errors </a:t>
            </a:r>
            <a:r>
              <a:rPr lang="en-US" sz="2000" dirty="0">
                <a:solidFill>
                  <a:schemeClr val="tx1"/>
                </a:solidFill>
              </a:rPr>
              <a:t>between the predictions                </a:t>
            </a:r>
            <a:r>
              <a:rPr lang="en-US" sz="2000" dirty="0" smtClean="0">
                <a:solidFill>
                  <a:schemeClr val="tx1"/>
                </a:solidFill>
              </a:rPr>
              <a:t>   for </a:t>
            </a:r>
            <a:r>
              <a:rPr lang="en-US" sz="2000" dirty="0">
                <a:solidFill>
                  <a:schemeClr val="tx1"/>
                </a:solidFill>
              </a:rPr>
              <a:t>each data point </a:t>
            </a:r>
            <a:r>
              <a:rPr lang="en-US" sz="2000" dirty="0" err="1">
                <a:solidFill>
                  <a:schemeClr val="tx1"/>
                </a:solidFill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and the corresponding real-valued  targets t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.  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3810000" y="2743200"/>
            <a:ext cx="495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Loss function: sum-of-squared error function:</a:t>
            </a:r>
          </a:p>
        </p:txBody>
      </p:sp>
      <p:pic>
        <p:nvPicPr>
          <p:cNvPr id="114714" name="Picture 2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634332" y="1610524"/>
            <a:ext cx="939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381000" y="2498725"/>
            <a:ext cx="3124200" cy="3140075"/>
            <a:chOff x="381000" y="2362200"/>
            <a:chExt cx="3124200" cy="3140075"/>
          </a:xfrm>
        </p:grpSpPr>
        <p:pic>
          <p:nvPicPr>
            <p:cNvPr id="114697" name="Picture 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81000" y="2362200"/>
              <a:ext cx="3124200" cy="3068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4716" name="Rectangle 28"/>
            <p:cNvSpPr>
              <a:spLocks noChangeArrowheads="1"/>
            </p:cNvSpPr>
            <p:nvPr/>
          </p:nvSpPr>
          <p:spPr bwMode="auto">
            <a:xfrm>
              <a:off x="533400" y="5105400"/>
              <a:ext cx="2209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1000" dirty="0">
                  <a:solidFill>
                    <a:schemeClr val="tx1"/>
                  </a:solidFill>
                </a:rPr>
                <a:t>Source: Wikipedia</a:t>
              </a:r>
            </a:p>
          </p:txBody>
        </p:sp>
      </p:grpSp>
      <p:pic>
        <p:nvPicPr>
          <p:cNvPr id="53250" name="Picture 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4267200" y="3535362"/>
            <a:ext cx="3886200" cy="1414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Linear Least Squares</a:t>
            </a:r>
          </a:p>
        </p:txBody>
      </p:sp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1000" y="2362200"/>
            <a:ext cx="3124200" cy="306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533400" y="1219200"/>
            <a:ext cx="7239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If </a:t>
            </a:r>
            <a:r>
              <a:rPr lang="en-US" sz="2000" b="1" dirty="0">
                <a:solidFill>
                  <a:schemeClr val="tx1"/>
                </a:solidFill>
              </a:rPr>
              <a:t>         </a:t>
            </a:r>
            <a:r>
              <a:rPr lang="en-US" sz="2000" dirty="0" smtClean="0">
                <a:solidFill>
                  <a:schemeClr val="tx1"/>
                </a:solidFill>
              </a:rPr>
              <a:t>    is </a:t>
            </a:r>
            <a:r>
              <a:rPr lang="en-US" sz="2000" dirty="0">
                <a:solidFill>
                  <a:schemeClr val="tx1"/>
                </a:solidFill>
              </a:rPr>
              <a:t>nonsingular, then the unique solution is given by:</a:t>
            </a:r>
          </a:p>
        </p:txBody>
      </p:sp>
      <p:pic>
        <p:nvPicPr>
          <p:cNvPr id="149512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4495800" y="3094038"/>
            <a:ext cx="28194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2" name="Group 21"/>
          <p:cNvGrpSpPr/>
          <p:nvPr/>
        </p:nvGrpSpPr>
        <p:grpSpPr>
          <a:xfrm>
            <a:off x="533400" y="5715000"/>
            <a:ext cx="7924800" cy="396875"/>
            <a:chOff x="533400" y="5715000"/>
            <a:chExt cx="7924800" cy="396875"/>
          </a:xfrm>
        </p:grpSpPr>
        <p:sp>
          <p:nvSpPr>
            <p:cNvPr id="149513" name="Rectangle 9"/>
            <p:cNvSpPr>
              <a:spLocks noChangeArrowheads="1"/>
            </p:cNvSpPr>
            <p:nvPr/>
          </p:nvSpPr>
          <p:spPr bwMode="auto">
            <a:xfrm>
              <a:off x="533400" y="5715000"/>
              <a:ext cx="7924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At an arbitrary input</a:t>
              </a:r>
              <a:r>
                <a:rPr lang="en-US" sz="2000" dirty="0" smtClean="0">
                  <a:solidFill>
                    <a:schemeClr val="tx1"/>
                  </a:solidFill>
                </a:rPr>
                <a:t>    </a:t>
              </a:r>
              <a:r>
                <a:rPr lang="en-US" sz="2000" b="1" dirty="0" smtClean="0">
                  <a:solidFill>
                    <a:schemeClr val="tx1"/>
                  </a:solidFill>
                </a:rPr>
                <a:t>  </a:t>
              </a:r>
              <a:r>
                <a:rPr lang="en-US" sz="2000" dirty="0">
                  <a:solidFill>
                    <a:schemeClr val="tx1"/>
                  </a:solidFill>
                </a:rPr>
                <a:t>, the prediction is                                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932112" y="5753892"/>
              <a:ext cx="4092576" cy="330200"/>
              <a:chOff x="2932112" y="5753892"/>
              <a:chExt cx="4092576" cy="330200"/>
            </a:xfrm>
          </p:grpSpPr>
          <p:pic>
            <p:nvPicPr>
              <p:cNvPr id="149534" name="Picture 30" descr="TP_tmp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5068888" y="5753892"/>
                <a:ext cx="1955800" cy="330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9515" name="Picture 11" descr="TP_tmp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932112" y="5893196"/>
                <a:ext cx="279400" cy="177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149517" name="Rectangle 13"/>
          <p:cNvSpPr>
            <a:spLocks noChangeArrowheads="1"/>
          </p:cNvSpPr>
          <p:nvPr/>
        </p:nvSpPr>
        <p:spPr bwMode="auto">
          <a:xfrm>
            <a:off x="533400" y="6080125"/>
            <a:ext cx="7924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entire model is characterized by d+1 parameters </a:t>
            </a:r>
            <a:r>
              <a:rPr lang="en-US" sz="2000" b="1" dirty="0" err="1">
                <a:solidFill>
                  <a:schemeClr val="tx1"/>
                </a:solidFill>
              </a:rPr>
              <a:t>w</a:t>
            </a:r>
            <a:r>
              <a:rPr lang="en-US" sz="2000" b="1" baseline="30000" dirty="0">
                <a:solidFill>
                  <a:schemeClr val="tx1"/>
                </a:solidFill>
              </a:rPr>
              <a:t>*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9518" name="Rectangle 14"/>
          <p:cNvSpPr>
            <a:spLocks noChangeArrowheads="1"/>
          </p:cNvSpPr>
          <p:nvPr/>
        </p:nvSpPr>
        <p:spPr bwMode="auto">
          <a:xfrm>
            <a:off x="990600" y="5181600"/>
            <a:ext cx="2209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Source: Wikipedia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648200" y="2009775"/>
            <a:ext cx="1371600" cy="1038225"/>
            <a:chOff x="4648200" y="2009775"/>
            <a:chExt cx="1371600" cy="1038225"/>
          </a:xfrm>
        </p:grpSpPr>
        <p:sp>
          <p:nvSpPr>
            <p:cNvPr id="149523" name="Text Box 19"/>
            <p:cNvSpPr txBox="1">
              <a:spLocks noChangeArrowheads="1"/>
            </p:cNvSpPr>
            <p:nvPr/>
          </p:nvSpPr>
          <p:spPr bwMode="auto">
            <a:xfrm>
              <a:off x="4868863" y="2009775"/>
              <a:ext cx="115093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000" dirty="0">
                  <a:solidFill>
                    <a:srgbClr val="000099"/>
                  </a:solidFill>
                </a:rPr>
                <a:t>optimal weights</a:t>
              </a:r>
            </a:p>
          </p:txBody>
        </p:sp>
        <p:sp>
          <p:nvSpPr>
            <p:cNvPr id="149527" name="Line 23"/>
            <p:cNvSpPr>
              <a:spLocks noChangeShapeType="1"/>
            </p:cNvSpPr>
            <p:nvPr/>
          </p:nvSpPr>
          <p:spPr bwMode="auto">
            <a:xfrm flipH="1">
              <a:off x="4648200" y="2667000"/>
              <a:ext cx="457200" cy="38100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86400" y="3505200"/>
            <a:ext cx="2971800" cy="1177786"/>
            <a:chOff x="5486400" y="3505200"/>
            <a:chExt cx="2971800" cy="1177786"/>
          </a:xfrm>
        </p:grpSpPr>
        <p:sp>
          <p:nvSpPr>
            <p:cNvPr id="149526" name="Text Box 22"/>
            <p:cNvSpPr txBox="1">
              <a:spLocks noChangeArrowheads="1"/>
            </p:cNvSpPr>
            <p:nvPr/>
          </p:nvSpPr>
          <p:spPr bwMode="auto">
            <a:xfrm>
              <a:off x="5486400" y="3975100"/>
              <a:ext cx="29718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000" dirty="0" smtClean="0">
                  <a:solidFill>
                    <a:srgbClr val="000099"/>
                  </a:solidFill>
                </a:rPr>
                <a:t>the design </a:t>
              </a:r>
              <a:r>
                <a:rPr lang="en-US" sz="2000" dirty="0">
                  <a:solidFill>
                    <a:srgbClr val="000099"/>
                  </a:solidFill>
                </a:rPr>
                <a:t>matrix has one input vector per</a:t>
              </a:r>
              <a:r>
                <a:rPr lang="en-US" sz="2000" dirty="0" smtClean="0">
                  <a:solidFill>
                    <a:srgbClr val="000099"/>
                  </a:solidFill>
                </a:rPr>
                <a:t> row</a:t>
              </a:r>
              <a:endParaRPr lang="en-US" sz="2000" dirty="0">
                <a:solidFill>
                  <a:srgbClr val="000099"/>
                </a:solidFill>
              </a:endParaRPr>
            </a:p>
          </p:txBody>
        </p:sp>
        <p:sp>
          <p:nvSpPr>
            <p:cNvPr id="149530" name="Line 26"/>
            <p:cNvSpPr>
              <a:spLocks noChangeShapeType="1"/>
            </p:cNvSpPr>
            <p:nvPr/>
          </p:nvSpPr>
          <p:spPr bwMode="auto">
            <a:xfrm flipH="1" flipV="1">
              <a:off x="6076950" y="3505200"/>
              <a:ext cx="323850" cy="46990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031038" y="2085975"/>
            <a:ext cx="1655762" cy="1038225"/>
            <a:chOff x="7031038" y="2085975"/>
            <a:chExt cx="1655762" cy="1038225"/>
          </a:xfrm>
        </p:grpSpPr>
        <p:sp>
          <p:nvSpPr>
            <p:cNvPr id="149524" name="Text Box 20"/>
            <p:cNvSpPr txBox="1">
              <a:spLocks noChangeArrowheads="1"/>
            </p:cNvSpPr>
            <p:nvPr/>
          </p:nvSpPr>
          <p:spPr bwMode="auto">
            <a:xfrm>
              <a:off x="7031038" y="2085975"/>
              <a:ext cx="16557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2000" dirty="0">
                  <a:solidFill>
                    <a:srgbClr val="FF0000"/>
                  </a:solidFill>
                </a:rPr>
                <a:t>vector of target values</a:t>
              </a:r>
            </a:p>
          </p:txBody>
        </p:sp>
        <p:sp>
          <p:nvSpPr>
            <p:cNvPr id="149531" name="Line 27"/>
            <p:cNvSpPr>
              <a:spLocks noChangeShapeType="1"/>
            </p:cNvSpPr>
            <p:nvPr/>
          </p:nvSpPr>
          <p:spPr bwMode="auto">
            <a:xfrm flipH="1">
              <a:off x="7315200" y="2743200"/>
              <a:ext cx="304800" cy="381000"/>
            </a:xfrm>
            <a:prstGeom prst="line">
              <a:avLst/>
            </a:prstGeom>
            <a:noFill/>
            <a:ln w="25400">
              <a:solidFill>
                <a:srgbClr val="FF0F18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pic>
        <p:nvPicPr>
          <p:cNvPr id="149533" name="Picture 2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858044" y="1304130"/>
            <a:ext cx="585788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41" name="Picture 1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1409700" y="5157395"/>
            <a:ext cx="5994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Example: Polynomial Curve Fitting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3400" y="2133600"/>
            <a:ext cx="36576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381000" y="5927725"/>
            <a:ext cx="8001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Note: the polynomial function is a nonlinear function of </a:t>
            </a:r>
            <a:r>
              <a:rPr lang="en-US" sz="2000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, but it is a </a:t>
            </a:r>
            <a:r>
              <a:rPr lang="en-US" sz="2000" dirty="0"/>
              <a:t>linear function of the coefficients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msy10" charset="0"/>
              </a:rPr>
              <a:t>!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FF0F18"/>
                </a:solidFill>
              </a:rPr>
              <a:t>Linear Models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381000" y="4724400"/>
            <a:ext cx="800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Goal: Fit the data using a polynomial function of the form: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81000" y="1066800"/>
            <a:ext cx="8534400" cy="993775"/>
            <a:chOff x="381000" y="1066800"/>
            <a:chExt cx="8534400" cy="993775"/>
          </a:xfrm>
        </p:grpSpPr>
        <p:pic>
          <p:nvPicPr>
            <p:cNvPr id="26639" name="Picture 15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57200" y="1393825"/>
              <a:ext cx="23114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629" name="Rectangle 5"/>
            <p:cNvSpPr>
              <a:spLocks noChangeArrowheads="1"/>
            </p:cNvSpPr>
            <p:nvPr/>
          </p:nvSpPr>
          <p:spPr bwMode="auto">
            <a:xfrm>
              <a:off x="381000" y="1066800"/>
              <a:ext cx="85344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Consider observing a </a:t>
              </a:r>
              <a:r>
                <a:rPr lang="en-US" sz="2000" dirty="0">
                  <a:solidFill>
                    <a:srgbClr val="FF0F18"/>
                  </a:solidFill>
                </a:rPr>
                <a:t>training set</a:t>
              </a:r>
              <a:r>
                <a:rPr lang="en-US" sz="2000" dirty="0">
                  <a:solidFill>
                    <a:schemeClr val="tx1"/>
                  </a:solidFill>
                </a:rPr>
                <a:t> consisting of N 1-dimensional observations:              </a:t>
              </a:r>
            </a:p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                                 </a:t>
              </a:r>
              <a:r>
                <a:rPr lang="en-US" sz="2000" dirty="0" smtClean="0">
                  <a:solidFill>
                    <a:schemeClr val="tx1"/>
                  </a:solidFill>
                </a:rPr>
                <a:t>         </a:t>
              </a:r>
              <a:r>
                <a:rPr lang="en-US" sz="2000" dirty="0">
                  <a:solidFill>
                    <a:schemeClr val="tx1"/>
                  </a:solidFill>
                </a:rPr>
                <a:t>together with corresponding real-valued targets:</a:t>
              </a:r>
              <a:endParaRPr lang="en-US" sz="2000" b="1" baseline="30000" dirty="0">
                <a:solidFill>
                  <a:schemeClr val="tx1"/>
                </a:solidFill>
              </a:endParaRPr>
            </a:p>
          </p:txBody>
        </p:sp>
        <p:pic>
          <p:nvPicPr>
            <p:cNvPr id="26640" name="Picture 16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57200" y="1730375"/>
              <a:ext cx="21082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3" name="Group 12"/>
          <p:cNvGrpSpPr/>
          <p:nvPr/>
        </p:nvGrpSpPr>
        <p:grpSpPr>
          <a:xfrm>
            <a:off x="4267200" y="2249031"/>
            <a:ext cx="4803450" cy="2246769"/>
            <a:chOff x="4267200" y="2249031"/>
            <a:chExt cx="4803450" cy="2246769"/>
          </a:xfrm>
        </p:grpSpPr>
        <p:sp>
          <p:nvSpPr>
            <p:cNvPr id="26631" name="Rectangle 7"/>
            <p:cNvSpPr>
              <a:spLocks noChangeArrowheads="1"/>
            </p:cNvSpPr>
            <p:nvPr/>
          </p:nvSpPr>
          <p:spPr bwMode="auto">
            <a:xfrm>
              <a:off x="4267200" y="2249031"/>
              <a:ext cx="4724400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The green plot is the true function</a:t>
              </a:r>
              <a:r>
                <a:rPr lang="en-US" sz="2000" dirty="0" smtClean="0">
                  <a:solidFill>
                    <a:schemeClr val="tx1"/>
                  </a:solidFill>
                </a:rPr>
                <a:t>  </a:t>
              </a:r>
              <a:endParaRPr lang="en-US" sz="2000" dirty="0">
                <a:solidFill>
                  <a:schemeClr val="tx1"/>
                </a:solidFill>
              </a:endParaRPr>
            </a:p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The training data was generated by taking </a:t>
              </a:r>
              <a:r>
                <a:rPr lang="en-US" sz="2000" dirty="0" err="1">
                  <a:solidFill>
                    <a:schemeClr val="tx1"/>
                  </a:solidFill>
                </a:rPr>
                <a:t>x</a:t>
              </a:r>
              <a:r>
                <a:rPr lang="en-US" sz="2000" baseline="-25000" dirty="0" err="1">
                  <a:solidFill>
                    <a:schemeClr val="tx1"/>
                  </a:solidFill>
                </a:rPr>
                <a:t>n</a:t>
              </a:r>
              <a:r>
                <a:rPr lang="en-US" sz="2000" dirty="0">
                  <a:solidFill>
                    <a:schemeClr val="tx1"/>
                  </a:solidFill>
                </a:rPr>
                <a:t> spaced</a:t>
              </a:r>
              <a:r>
                <a:rPr lang="en-US" sz="2000" dirty="0" smtClean="0">
                  <a:solidFill>
                    <a:schemeClr val="tx1"/>
                  </a:solidFill>
                </a:rPr>
                <a:t> uniformly </a:t>
              </a:r>
              <a:r>
                <a:rPr lang="en-US" sz="2000" dirty="0">
                  <a:solidFill>
                    <a:schemeClr val="tx1"/>
                  </a:solidFill>
                </a:rPr>
                <a:t>between [0 1]. </a:t>
              </a:r>
            </a:p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The target set (blue circles) was obtained by first computing the corresponding values of the</a:t>
              </a:r>
              <a:r>
                <a:rPr lang="en-US" sz="2000" dirty="0" smtClean="0">
                  <a:solidFill>
                    <a:schemeClr val="tx1"/>
                  </a:solidFill>
                </a:rPr>
                <a:t> sin function, </a:t>
              </a:r>
              <a:r>
                <a:rPr lang="en-US" sz="2000" dirty="0">
                  <a:solidFill>
                    <a:schemeClr val="tx1"/>
                  </a:solidFill>
                </a:rPr>
                <a:t>and then adding  a small Gaussian noise. </a:t>
              </a:r>
              <a:endParaRPr lang="en-US" sz="2000" b="1" baseline="30000" dirty="0">
                <a:solidFill>
                  <a:schemeClr val="tx1"/>
                </a:solidFill>
              </a:endParaRPr>
            </a:p>
          </p:txBody>
        </p:sp>
        <p:pic>
          <p:nvPicPr>
            <p:cNvPr id="55298" name="Picture 2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8080050" y="2353329"/>
              <a:ext cx="9906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3" grpId="0"/>
      <p:bldP spid="266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Example: Polynomial Curve Fitting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381000" y="1066800"/>
            <a:ext cx="8305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As </a:t>
            </a:r>
            <a:r>
              <a:rPr lang="en-US" sz="2000" dirty="0">
                <a:solidFill>
                  <a:schemeClr val="tx1"/>
                </a:solidFill>
              </a:rPr>
              <a:t>for the least squares example:  we can </a:t>
            </a:r>
            <a:r>
              <a:rPr lang="en-US" sz="2000" dirty="0"/>
              <a:t>minimize the sum of the squares</a:t>
            </a:r>
            <a:r>
              <a:rPr lang="en-US" sz="2000" dirty="0">
                <a:solidFill>
                  <a:schemeClr val="tx1"/>
                </a:solidFill>
              </a:rPr>
              <a:t> of the errors between the predictions                  for each data point </a:t>
            </a:r>
            <a:r>
              <a:rPr lang="en-US" sz="2000" dirty="0" err="1">
                <a:solidFill>
                  <a:schemeClr val="tx1"/>
                </a:solidFill>
              </a:rPr>
              <a:t>x</a:t>
            </a:r>
            <a:r>
              <a:rPr lang="en-US" sz="2000" baseline="-25000" dirty="0" err="1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 and the corresponding target values t</a:t>
            </a:r>
            <a:r>
              <a:rPr lang="en-US" sz="2000" baseline="-25000" dirty="0">
                <a:solidFill>
                  <a:schemeClr val="tx1"/>
                </a:solidFill>
              </a:rPr>
              <a:t>n</a:t>
            </a:r>
            <a:r>
              <a:rPr lang="en-US" sz="2000" dirty="0">
                <a:solidFill>
                  <a:schemeClr val="tx1"/>
                </a:solidFill>
              </a:rPr>
              <a:t>.  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33400" y="5105400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Similar to the linear least squares: Minimizing sum-of-squared error function has a unique solution </a:t>
            </a:r>
            <a:r>
              <a:rPr lang="en-US" sz="2000" b="1" dirty="0" err="1">
                <a:solidFill>
                  <a:schemeClr val="tx1"/>
                </a:solidFill>
              </a:rPr>
              <a:t>w</a:t>
            </a:r>
            <a:r>
              <a:rPr lang="en-US" sz="2000" b="1" baseline="30000" dirty="0">
                <a:solidFill>
                  <a:schemeClr val="tx1"/>
                </a:solidFill>
              </a:rPr>
              <a:t>*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2346325"/>
            <a:ext cx="3657600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4572000" y="2133600"/>
            <a:ext cx="4114800" cy="1676400"/>
            <a:chOff x="4572000" y="2133600"/>
            <a:chExt cx="4114800" cy="1676400"/>
          </a:xfrm>
        </p:grpSpPr>
        <p:pic>
          <p:nvPicPr>
            <p:cNvPr id="28690" name="Picture 18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826000" y="3048000"/>
              <a:ext cx="3378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685" name="Rectangle 13"/>
            <p:cNvSpPr>
              <a:spLocks noChangeArrowheads="1"/>
            </p:cNvSpPr>
            <p:nvPr/>
          </p:nvSpPr>
          <p:spPr bwMode="auto">
            <a:xfrm>
              <a:off x="4572000" y="2133600"/>
              <a:ext cx="41148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Loss function: sum-of-squared error function:</a:t>
              </a:r>
            </a:p>
          </p:txBody>
        </p:sp>
      </p:grpSp>
      <p:pic>
        <p:nvPicPr>
          <p:cNvPr id="28691" name="Picture 1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4124722" y="1467642"/>
            <a:ext cx="939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533400" y="5775325"/>
            <a:ext cx="7924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model is characterized by M+1 parameters </a:t>
            </a:r>
            <a:r>
              <a:rPr lang="en-US" sz="2000" b="1" dirty="0" err="1">
                <a:solidFill>
                  <a:schemeClr val="tx1"/>
                </a:solidFill>
              </a:rPr>
              <a:t>w</a:t>
            </a:r>
            <a:r>
              <a:rPr lang="en-US" sz="2000" b="1" baseline="30000" dirty="0">
                <a:solidFill>
                  <a:schemeClr val="tx1"/>
                </a:solidFill>
              </a:rPr>
              <a:t>*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533400" y="6156325"/>
            <a:ext cx="7924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How do we choose M? </a:t>
            </a:r>
            <a:r>
              <a:rPr lang="en-US" sz="2000" dirty="0">
                <a:solidFill>
                  <a:schemeClr val="tx1"/>
                </a:solidFill>
                <a:latin typeface="cmsy10" charset="0"/>
              </a:rPr>
              <a:t>!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rgbClr val="FF0F18"/>
                </a:solidFill>
              </a:rPr>
              <a:t>Model Selection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/>
      <p:bldP spid="28687" grpId="0"/>
      <p:bldP spid="2868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Some Fits to the Data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81000" y="6003925"/>
            <a:ext cx="853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For M=9, we have fitted the training data perfectly. 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3288" y="1143000"/>
            <a:ext cx="3211512" cy="238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143000"/>
            <a:ext cx="32004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3657600"/>
            <a:ext cx="3124200" cy="232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00600" y="3641725"/>
            <a:ext cx="32004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Overfitting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981200"/>
            <a:ext cx="3935413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2057400"/>
            <a:ext cx="3586163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381000" y="4953000"/>
            <a:ext cx="838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For M=9, the training error is zero </a:t>
            </a:r>
            <a:r>
              <a:rPr lang="en-US" sz="2000" dirty="0">
                <a:solidFill>
                  <a:schemeClr val="tx1"/>
                </a:solidFill>
                <a:latin typeface="cmsy10" charset="0"/>
              </a:rPr>
              <a:t>!</a:t>
            </a:r>
            <a:r>
              <a:rPr lang="en-US" sz="2000" dirty="0">
                <a:solidFill>
                  <a:schemeClr val="tx1"/>
                </a:solidFill>
              </a:rPr>
              <a:t> The polynomial contains 10 degrees of freedom corresponding to 10 parameters </a:t>
            </a:r>
            <a:r>
              <a:rPr lang="en-US" sz="2000" b="1" dirty="0" err="1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, and so can be fitted exactly to the 10 data points.</a:t>
            </a:r>
            <a:r>
              <a:rPr lang="en-US" sz="20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381000" y="990600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Consider </a:t>
            </a:r>
            <a:r>
              <a:rPr lang="en-US" sz="2000" dirty="0">
                <a:solidFill>
                  <a:schemeClr val="tx1"/>
                </a:solidFill>
              </a:rPr>
              <a:t>a separate </a:t>
            </a:r>
            <a:r>
              <a:rPr lang="en-US" sz="2000" b="1" dirty="0">
                <a:solidFill>
                  <a:srgbClr val="000090"/>
                </a:solidFill>
              </a:rPr>
              <a:t>test set </a:t>
            </a:r>
            <a:r>
              <a:rPr lang="en-US" sz="2000" dirty="0">
                <a:solidFill>
                  <a:schemeClr val="tx1"/>
                </a:solidFill>
              </a:rPr>
              <a:t>containing 100 new data points generated using the same procedure that was used to generate the training data.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81000" y="5994737"/>
            <a:ext cx="8382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However, the test error has become very large. Why?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4" grpId="0"/>
      <p:bldP spid="32775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Overfitting</a:t>
            </a:r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1447800"/>
            <a:ext cx="3586162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381000" y="4419600"/>
            <a:ext cx="8382000" cy="12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As M increases, the magnitude of coefficients gets larger.  </a:t>
            </a:r>
          </a:p>
          <a:p>
            <a:pPr>
              <a:lnSpc>
                <a:spcPct val="14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For M=9, the coefficients have become finely tuned to the data.</a:t>
            </a:r>
          </a:p>
          <a:p>
            <a:pPr>
              <a:lnSpc>
                <a:spcPct val="14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Between data points, the function exhibits large oscillations.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  <p:pic>
        <p:nvPicPr>
          <p:cNvPr id="11674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371600"/>
            <a:ext cx="4038600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4" name="Rectangle 8"/>
          <p:cNvSpPr>
            <a:spLocks noChangeArrowheads="1"/>
          </p:cNvSpPr>
          <p:nvPr/>
        </p:nvSpPr>
        <p:spPr bwMode="auto">
          <a:xfrm>
            <a:off x="381000" y="5791200"/>
            <a:ext cx="7848600" cy="76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More flexible polynomials with larger M tune to the random noise on the target </a:t>
            </a:r>
            <a:r>
              <a:rPr lang="en-US" sz="2000" dirty="0" smtClean="0">
                <a:solidFill>
                  <a:schemeClr val="tx1"/>
                </a:solidFill>
              </a:rPr>
              <a:t>values.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11674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Varying the Size of the Data</a:t>
            </a:r>
          </a:p>
        </p:txBody>
      </p:sp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381000" y="4487846"/>
            <a:ext cx="8382000" cy="769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For a given model complexity, the </a:t>
            </a:r>
            <a:r>
              <a:rPr lang="en-US" sz="2000" dirty="0" err="1" smtClean="0">
                <a:solidFill>
                  <a:schemeClr val="tx1"/>
                </a:solidFill>
              </a:rPr>
              <a:t>overfitting</a:t>
            </a:r>
            <a:r>
              <a:rPr lang="en-US" sz="2000" dirty="0" smtClean="0">
                <a:solidFill>
                  <a:schemeClr val="tx1"/>
                </a:solidFill>
              </a:rPr>
              <a:t> problem becomes less severe as the size of the dataset increases. </a:t>
            </a:r>
          </a:p>
        </p:txBody>
      </p:sp>
      <p:pic>
        <p:nvPicPr>
          <p:cNvPr id="11879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622425"/>
            <a:ext cx="3657600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20838"/>
            <a:ext cx="3657600" cy="272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381000" y="1028700"/>
            <a:ext cx="7848600" cy="42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None/>
            </a:pPr>
            <a:r>
              <a:rPr lang="en-US" sz="2000">
                <a:solidFill>
                  <a:schemeClr val="tx1"/>
                </a:solidFill>
              </a:rPr>
              <a:t>9th order polynomial</a:t>
            </a:r>
            <a:endParaRPr lang="en-US" sz="2000" b="1" baseline="30000">
              <a:solidFill>
                <a:schemeClr val="tx1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81000" y="5334000"/>
            <a:ext cx="8382000" cy="92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51000"/>
              </a:lnSpc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However, the number of parameters is not necessarily the most appropriate measure of the model complexity.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8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Generalization</a:t>
            </a:r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381000" y="1066800"/>
            <a:ext cx="8382000" cy="9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goal is achieve good </a:t>
            </a:r>
            <a:r>
              <a:rPr lang="en-US" sz="2000" b="1" dirty="0">
                <a:solidFill>
                  <a:srgbClr val="FF0F18"/>
                </a:solidFill>
              </a:rPr>
              <a:t>generalization</a:t>
            </a:r>
            <a:r>
              <a:rPr lang="en-US" sz="2000" dirty="0">
                <a:solidFill>
                  <a:schemeClr val="tx1"/>
                </a:solidFill>
              </a:rPr>
              <a:t> by making accurate predictions for new test data that is not known during learning. </a:t>
            </a:r>
          </a:p>
          <a:p>
            <a:pPr>
              <a:lnSpc>
                <a:spcPct val="51000"/>
              </a:lnSpc>
              <a:buFont typeface="Times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794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4116387"/>
            <a:ext cx="3586163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7944" name="Rectangle 8"/>
          <p:cNvSpPr>
            <a:spLocks noChangeArrowheads="1"/>
          </p:cNvSpPr>
          <p:nvPr/>
        </p:nvSpPr>
        <p:spPr bwMode="auto">
          <a:xfrm>
            <a:off x="381000" y="1828800"/>
            <a:ext cx="8382000" cy="9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Choosing the values of parameters that minimize the loss function on the training data may not be the best option. </a:t>
            </a:r>
          </a:p>
          <a:p>
            <a:pPr>
              <a:lnSpc>
                <a:spcPct val="51000"/>
              </a:lnSpc>
              <a:buFont typeface="Times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7945" name="Rectangle 9"/>
          <p:cNvSpPr>
            <a:spLocks noChangeArrowheads="1"/>
          </p:cNvSpPr>
          <p:nvPr/>
        </p:nvSpPr>
        <p:spPr bwMode="auto">
          <a:xfrm>
            <a:off x="381000" y="2590800"/>
            <a:ext cx="8382000" cy="9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We would like to model the true regularities in the data and ignore the noise in the data: </a:t>
            </a:r>
          </a:p>
          <a:p>
            <a:pPr>
              <a:lnSpc>
                <a:spcPct val="51000"/>
              </a:lnSpc>
              <a:buFont typeface="Times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7946" name="Rectangle 10"/>
          <p:cNvSpPr>
            <a:spLocks noChangeArrowheads="1"/>
          </p:cNvSpPr>
          <p:nvPr/>
        </p:nvSpPr>
        <p:spPr bwMode="auto">
          <a:xfrm>
            <a:off x="76200" y="3244850"/>
            <a:ext cx="8382000" cy="1111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682625" lvl="1" indent="-171450">
              <a:lnSpc>
                <a:spcPct val="111000"/>
              </a:lnSpc>
              <a:buFont typeface="Lucida Grande"/>
              <a:buChar char="-"/>
            </a:pPr>
            <a:r>
              <a:rPr lang="en-US" sz="2000" dirty="0">
                <a:solidFill>
                  <a:schemeClr val="tx1"/>
                </a:solidFill>
              </a:rPr>
              <a:t> It is hard to know which regularities are real and which are accidental due to the particular training examples we happen to pick. </a:t>
            </a:r>
          </a:p>
          <a:p>
            <a:pPr>
              <a:lnSpc>
                <a:spcPct val="51000"/>
              </a:lnSpc>
              <a:buFont typeface="Times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7948" name="Rectangle 12"/>
          <p:cNvSpPr>
            <a:spLocks noChangeArrowheads="1"/>
          </p:cNvSpPr>
          <p:nvPr/>
        </p:nvSpPr>
        <p:spPr bwMode="auto">
          <a:xfrm>
            <a:off x="3810000" y="4038600"/>
            <a:ext cx="5029200" cy="145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000090"/>
                </a:solidFill>
              </a:rPr>
              <a:t>Intuition</a:t>
            </a:r>
            <a:r>
              <a:rPr lang="en-US" sz="2000" dirty="0">
                <a:solidFill>
                  <a:schemeClr val="tx1"/>
                </a:solidFill>
              </a:rPr>
              <a:t>: We expect the model to generalize if it explains the data well given the complexity of the model. </a:t>
            </a:r>
          </a:p>
          <a:p>
            <a:pPr>
              <a:lnSpc>
                <a:spcPct val="51000"/>
              </a:lnSpc>
              <a:buFont typeface="Times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7949" name="Rectangle 13"/>
          <p:cNvSpPr>
            <a:spLocks noChangeArrowheads="1"/>
          </p:cNvSpPr>
          <p:nvPr/>
        </p:nvSpPr>
        <p:spPr bwMode="auto">
          <a:xfrm>
            <a:off x="3810000" y="5029200"/>
            <a:ext cx="5105400" cy="129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If the model has as many degrees of freedom as the data, it can fit the data perfectly. But this is not very informative. </a:t>
            </a:r>
          </a:p>
          <a:p>
            <a:pPr>
              <a:lnSpc>
                <a:spcPct val="51000"/>
              </a:lnSpc>
              <a:buFont typeface="Times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7951" name="Rectangle 15"/>
          <p:cNvSpPr>
            <a:spLocks noChangeArrowheads="1"/>
          </p:cNvSpPr>
          <p:nvPr/>
        </p:nvSpPr>
        <p:spPr bwMode="auto">
          <a:xfrm>
            <a:off x="3810000" y="6016625"/>
            <a:ext cx="5105400" cy="9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Some theory on how to control model complexity to optimize generalization. </a:t>
            </a:r>
          </a:p>
          <a:p>
            <a:pPr>
              <a:lnSpc>
                <a:spcPct val="51000"/>
              </a:lnSpc>
              <a:buFont typeface="Times" charset="0"/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4" grpId="0"/>
      <p:bldP spid="167945" grpId="0"/>
      <p:bldP spid="167946" grpId="0"/>
      <p:bldP spid="167948" grpId="0"/>
      <p:bldP spid="167949" grpId="0"/>
      <p:bldP spid="1679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A Simple Way to Penalize Complexity 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57200" y="958879"/>
            <a:ext cx="7848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One technique for controlling over-fitting phenomenon is </a:t>
            </a:r>
            <a:r>
              <a:rPr lang="en-US" sz="2000" b="1" dirty="0">
                <a:solidFill>
                  <a:srgbClr val="FF0F18"/>
                </a:solidFill>
              </a:rPr>
              <a:t>regularization</a:t>
            </a:r>
            <a:r>
              <a:rPr lang="en-US" sz="2000" dirty="0">
                <a:solidFill>
                  <a:schemeClr val="tx1"/>
                </a:solidFill>
              </a:rPr>
              <a:t>, which amounts to adding a penalty term to the error function.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57200" y="3397279"/>
            <a:ext cx="8305800" cy="701675"/>
            <a:chOff x="288" y="1814"/>
            <a:chExt cx="5232" cy="442"/>
          </a:xfrm>
        </p:grpSpPr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288" y="1814"/>
              <a:ext cx="5232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where  	                    		             and </a:t>
              </a:r>
              <a:r>
                <a:rPr lang="en-US" sz="2000" dirty="0">
                  <a:solidFill>
                    <a:schemeClr val="tx1"/>
                  </a:solidFill>
                  <a:latin typeface="cmmi10" charset="0"/>
                </a:rPr>
                <a:t>¸</a:t>
              </a:r>
              <a:r>
                <a:rPr lang="en-US" sz="2000" dirty="0">
                  <a:solidFill>
                    <a:schemeClr val="tx1"/>
                  </a:solidFill>
                </a:rPr>
                <a:t> is</a:t>
              </a:r>
              <a:r>
                <a:rPr lang="en-US" sz="2000" dirty="0" smtClean="0">
                  <a:solidFill>
                    <a:schemeClr val="tx1"/>
                  </a:solidFill>
                </a:rPr>
                <a:t>   called </a:t>
              </a:r>
              <a:r>
                <a:rPr lang="en-US" sz="2000" dirty="0">
                  <a:solidFill>
                    <a:schemeClr val="tx1"/>
                  </a:solidFill>
                </a:rPr>
                <a:t>the regularization term. Note that we do not penalize the bias term w</a:t>
              </a:r>
              <a:r>
                <a:rPr lang="en-US" sz="2000" baseline="-25000" dirty="0">
                  <a:solidFill>
                    <a:schemeClr val="tx1"/>
                  </a:solidFill>
                </a:rPr>
                <a:t>0</a:t>
              </a:r>
              <a:r>
                <a:rPr lang="en-US" sz="2000" dirty="0">
                  <a:solidFill>
                    <a:schemeClr val="tx1"/>
                  </a:solidFill>
                </a:rPr>
                <a:t>. 		 </a:t>
              </a:r>
            </a:p>
          </p:txBody>
        </p:sp>
        <p:pic>
          <p:nvPicPr>
            <p:cNvPr id="34828" name="Picture 12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8" y="1838"/>
              <a:ext cx="2312" cy="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3352800" y="4022754"/>
            <a:ext cx="5715000" cy="310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idea is </a:t>
            </a:r>
            <a:r>
              <a:rPr lang="en-US" sz="2000" dirty="0" smtClean="0">
                <a:solidFill>
                  <a:schemeClr val="tx1"/>
                </a:solidFill>
              </a:rPr>
              <a:t>to </a:t>
            </a:r>
            <a:r>
              <a:rPr lang="en-US" sz="2000" dirty="0">
                <a:solidFill>
                  <a:schemeClr val="tx1"/>
                </a:solidFill>
              </a:rPr>
              <a:t>“shrink</a:t>
            </a:r>
            <a:r>
              <a:rPr lang="en-US" sz="2000" dirty="0" smtClean="0">
                <a:solidFill>
                  <a:schemeClr val="tx1"/>
                </a:solidFill>
              </a:rPr>
              <a:t>” </a:t>
            </a:r>
            <a:r>
              <a:rPr lang="en-US" sz="2000" dirty="0">
                <a:solidFill>
                  <a:schemeClr val="tx1"/>
                </a:solidFill>
              </a:rPr>
              <a:t>estimated parameters </a:t>
            </a:r>
            <a:r>
              <a:rPr lang="en-US" sz="2000" dirty="0" smtClean="0">
                <a:solidFill>
                  <a:schemeClr val="tx1"/>
                </a:solidFill>
              </a:rPr>
              <a:t>towards </a:t>
            </a:r>
            <a:r>
              <a:rPr lang="en-US" sz="2000" dirty="0">
                <a:solidFill>
                  <a:schemeClr val="tx1"/>
                </a:solidFill>
              </a:rPr>
              <a:t>zero (or towards the mean of some other weights).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Shrinking to zero: penalize coefficients based on their size.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For a penalty function which is the sum of the squares of the parameters, this is known as “</a:t>
            </a:r>
            <a:r>
              <a:rPr lang="en-US" sz="2000" b="1" dirty="0">
                <a:solidFill>
                  <a:srgbClr val="FF0F18"/>
                </a:solidFill>
              </a:rPr>
              <a:t>weight decay</a:t>
            </a:r>
            <a:r>
              <a:rPr lang="en-US" sz="2000" dirty="0">
                <a:solidFill>
                  <a:schemeClr val="tx1"/>
                </a:solidFill>
              </a:rPr>
              <a:t>”, or </a:t>
            </a:r>
            <a:r>
              <a:rPr lang="en-US" sz="2000" dirty="0" smtClean="0">
                <a:solidFill>
                  <a:schemeClr val="tx1"/>
                </a:solidFill>
              </a:rPr>
              <a:t> “</a:t>
            </a:r>
            <a:r>
              <a:rPr lang="en-US" sz="2000" b="1" dirty="0">
                <a:solidFill>
                  <a:srgbClr val="FF0F18"/>
                </a:solidFill>
              </a:rPr>
              <a:t>ridge regression</a:t>
            </a:r>
            <a:r>
              <a:rPr lang="en-US" sz="2000" dirty="0">
                <a:solidFill>
                  <a:schemeClr val="tx1"/>
                </a:solidFill>
              </a:rPr>
              <a:t>”.    </a:t>
            </a:r>
          </a:p>
          <a:p>
            <a:pPr>
              <a:lnSpc>
                <a:spcPct val="141000"/>
              </a:lnSpc>
              <a:buFont typeface="Times" charset="0"/>
              <a:buChar char="•"/>
            </a:pPr>
            <a:endParaRPr lang="en-US" sz="2000" b="1" baseline="30000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85800" y="1889154"/>
            <a:ext cx="1608133" cy="719138"/>
            <a:chOff x="685800" y="1981200"/>
            <a:chExt cx="1608133" cy="719138"/>
          </a:xfrm>
        </p:grpSpPr>
        <p:cxnSp>
          <p:nvCxnSpPr>
            <p:cNvPr id="34832" name="AutoShape 16"/>
            <p:cNvCxnSpPr>
              <a:cxnSpLocks noChangeShapeType="1"/>
            </p:cNvCxnSpPr>
            <p:nvPr/>
          </p:nvCxnSpPr>
          <p:spPr bwMode="auto">
            <a:xfrm>
              <a:off x="1676400" y="2362200"/>
              <a:ext cx="430213" cy="3381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4834" name="Text Box 18"/>
            <p:cNvSpPr txBox="1">
              <a:spLocks noChangeArrowheads="1"/>
            </p:cNvSpPr>
            <p:nvPr/>
          </p:nvSpPr>
          <p:spPr bwMode="auto">
            <a:xfrm>
              <a:off x="685800" y="1981200"/>
              <a:ext cx="160813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penalized error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function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53088" y="1889154"/>
            <a:ext cx="1992517" cy="677863"/>
            <a:chOff x="5653088" y="1981200"/>
            <a:chExt cx="1992517" cy="677863"/>
          </a:xfrm>
        </p:grpSpPr>
        <p:cxnSp>
          <p:nvCxnSpPr>
            <p:cNvPr id="34835" name="AutoShape 19"/>
            <p:cNvCxnSpPr>
              <a:cxnSpLocks noChangeShapeType="1"/>
            </p:cNvCxnSpPr>
            <p:nvPr/>
          </p:nvCxnSpPr>
          <p:spPr bwMode="auto">
            <a:xfrm flipH="1">
              <a:off x="5653088" y="2362200"/>
              <a:ext cx="442912" cy="296863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sp>
          <p:nvSpPr>
            <p:cNvPr id="34836" name="Text Box 20"/>
            <p:cNvSpPr txBox="1">
              <a:spLocks noChangeArrowheads="1"/>
            </p:cNvSpPr>
            <p:nvPr/>
          </p:nvSpPr>
          <p:spPr bwMode="auto">
            <a:xfrm>
              <a:off x="6172200" y="1981200"/>
              <a:ext cx="147340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tx1"/>
                  </a:solidFill>
                </a:rPr>
                <a:t>regularization </a:t>
              </a:r>
            </a:p>
            <a:p>
              <a:r>
                <a:rPr lang="en-US">
                  <a:solidFill>
                    <a:schemeClr val="tx1"/>
                  </a:solidFill>
                </a:rPr>
                <a:t>parameter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05200" y="1976466"/>
            <a:ext cx="1297463" cy="674688"/>
            <a:chOff x="3581400" y="2025650"/>
            <a:chExt cx="1297463" cy="674688"/>
          </a:xfrm>
        </p:grpSpPr>
        <p:sp>
          <p:nvSpPr>
            <p:cNvPr id="34838" name="Text Box 22"/>
            <p:cNvSpPr txBox="1">
              <a:spLocks noChangeArrowheads="1"/>
            </p:cNvSpPr>
            <p:nvPr/>
          </p:nvSpPr>
          <p:spPr bwMode="auto">
            <a:xfrm>
              <a:off x="3581400" y="2025650"/>
              <a:ext cx="129746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target value</a:t>
              </a:r>
            </a:p>
          </p:txBody>
        </p:sp>
        <p:cxnSp>
          <p:nvCxnSpPr>
            <p:cNvPr id="34839" name="AutoShape 23"/>
            <p:cNvCxnSpPr>
              <a:cxnSpLocks noChangeShapeType="1"/>
            </p:cNvCxnSpPr>
            <p:nvPr/>
          </p:nvCxnSpPr>
          <p:spPr bwMode="auto">
            <a:xfrm>
              <a:off x="4370388" y="2362200"/>
              <a:ext cx="430212" cy="338138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pic>
        <p:nvPicPr>
          <p:cNvPr id="34840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141817"/>
            <a:ext cx="3200400" cy="237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41" name="Picture 5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01800" y="2574954"/>
            <a:ext cx="4546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42" name="Rectangle 26"/>
          <p:cNvSpPr>
            <a:spLocks noChangeArrowheads="1"/>
          </p:cNvSpPr>
          <p:nvPr/>
        </p:nvSpPr>
        <p:spPr bwMode="auto">
          <a:xfrm>
            <a:off x="7961313" y="1770092"/>
            <a:ext cx="184666" cy="36933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Project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57200" y="1101804"/>
            <a:ext cx="84582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6213" indent="-176213">
              <a:buFont typeface="Arial"/>
              <a:buChar char="•"/>
            </a:pPr>
            <a:r>
              <a:rPr lang="en-US" sz="2400" dirty="0" smtClean="0"/>
              <a:t>The idea of the final project is to give you some experience trying to do a piece of original research in machine learning and coherently writing up your result. 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57200" y="2473404"/>
            <a:ext cx="81534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6213" indent="-176213">
              <a:buFont typeface="Arial"/>
              <a:buChar char="•"/>
            </a:pPr>
            <a:r>
              <a:rPr lang="en-US" sz="2400" dirty="0" smtClean="0"/>
              <a:t>What is expected: A simple but original idea that you describe clearly, relate to existing methods, implement and test on some real-world problem.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57200" y="4111585"/>
            <a:ext cx="8153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6213" indent="-176213">
              <a:buFont typeface="Arial"/>
              <a:buChar char="•"/>
            </a:pPr>
            <a:r>
              <a:rPr lang="en-US" sz="2400" dirty="0" smtClean="0"/>
              <a:t>To do this you will need to write some </a:t>
            </a:r>
            <a:r>
              <a:rPr lang="en-US" sz="2400" dirty="0" smtClean="0"/>
              <a:t>code</a:t>
            </a:r>
            <a:r>
              <a:rPr lang="en-US" sz="2400" dirty="0" smtClean="0"/>
              <a:t>, run it on some data, make </a:t>
            </a:r>
            <a:r>
              <a:rPr lang="en-US" sz="2400" dirty="0" smtClean="0"/>
              <a:t>figures</a:t>
            </a:r>
            <a:r>
              <a:rPr lang="en-US" sz="2400" dirty="0" smtClean="0"/>
              <a:t>, read a few background papers, collect some references, and write an 8-page report describing your model, algorithm, and results.</a:t>
            </a:r>
          </a:p>
          <a:p>
            <a:pPr marL="176213" indent="-176213">
              <a:buFont typeface="Arial"/>
              <a:buChar char="•"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Regularization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81000" y="4800600"/>
            <a:ext cx="777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Graph of the root-mean-squared training and test errors vs. </a:t>
            </a:r>
            <a:r>
              <a:rPr lang="en-US" sz="2000" dirty="0" err="1">
                <a:solidFill>
                  <a:schemeClr val="tx1"/>
                </a:solidFill>
              </a:rPr>
              <a:t>ln</a:t>
            </a:r>
            <a:r>
              <a:rPr lang="en-US" sz="2000" dirty="0">
                <a:solidFill>
                  <a:schemeClr val="tx1"/>
                </a:solidFill>
                <a:latin typeface="cmmi10" charset="0"/>
              </a:rPr>
              <a:t>¸</a:t>
            </a:r>
            <a:r>
              <a:rPr lang="en-US" sz="2000" dirty="0">
                <a:solidFill>
                  <a:schemeClr val="tx1"/>
                </a:solidFill>
              </a:rPr>
              <a:t> for the M=9 polynomial. 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480050" y="39989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444625"/>
            <a:ext cx="3852863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1447800"/>
            <a:ext cx="3886200" cy="268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81000" y="5546725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How </a:t>
            </a:r>
            <a:r>
              <a:rPr lang="en-US" sz="2000" dirty="0" smtClean="0"/>
              <a:t>to choose </a:t>
            </a:r>
            <a:r>
              <a:rPr lang="en-US" sz="2000" dirty="0" smtClean="0">
                <a:latin typeface="cmmi10" charset="0"/>
              </a:rPr>
              <a:t>¸</a:t>
            </a:r>
            <a:r>
              <a:rPr lang="en-US" sz="2000" dirty="0" smtClean="0"/>
              <a:t>?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Cross Validation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81000" y="1127125"/>
            <a:ext cx="7772400" cy="172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74625" indent="-174625"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If the data is plentiful, we can divide the dataset into three subsets:</a:t>
            </a:r>
          </a:p>
          <a:p>
            <a:pPr marL="174625" indent="-174625">
              <a:lnSpc>
                <a:spcPct val="31000"/>
              </a:lnSpc>
              <a:buFont typeface="Times" charset="0"/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573088" lvl="1" indent="-234950">
              <a:lnSpc>
                <a:spcPts val="24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0090"/>
                </a:solidFill>
              </a:rPr>
              <a:t>Training Data: </a:t>
            </a:r>
            <a:r>
              <a:rPr lang="en-US" sz="2000" dirty="0">
                <a:solidFill>
                  <a:schemeClr val="tx1"/>
                </a:solidFill>
              </a:rPr>
              <a:t>used to fitting/learning the parameters of the model.</a:t>
            </a:r>
          </a:p>
          <a:p>
            <a:pPr marL="573088" lvl="1" indent="-234950">
              <a:lnSpc>
                <a:spcPts val="24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0090"/>
                </a:solidFill>
              </a:rPr>
              <a:t>Validation Data:</a:t>
            </a:r>
            <a:r>
              <a:rPr lang="en-US" sz="2000" dirty="0">
                <a:solidFill>
                  <a:schemeClr val="tx1"/>
                </a:solidFill>
              </a:rPr>
              <a:t> not used for learning but for selecting the model, or </a:t>
            </a:r>
            <a:r>
              <a:rPr lang="en-US" sz="2000" dirty="0" smtClean="0">
                <a:solidFill>
                  <a:schemeClr val="tx1"/>
                </a:solidFill>
              </a:rPr>
              <a:t>choosing </a:t>
            </a:r>
            <a:r>
              <a:rPr lang="en-US" sz="2000" dirty="0">
                <a:solidFill>
                  <a:schemeClr val="tx1"/>
                </a:solidFill>
              </a:rPr>
              <a:t>the amount of regularization that works best.</a:t>
            </a:r>
          </a:p>
          <a:p>
            <a:pPr marL="573088" lvl="1" indent="-234950">
              <a:lnSpc>
                <a:spcPts val="2400"/>
              </a:lnSpc>
              <a:buFont typeface="Arial" charset="0"/>
              <a:buChar char="•"/>
            </a:pPr>
            <a:r>
              <a:rPr lang="en-US" sz="2000" dirty="0">
                <a:solidFill>
                  <a:srgbClr val="000090"/>
                </a:solidFill>
              </a:rPr>
              <a:t>Test Data: </a:t>
            </a:r>
            <a:r>
              <a:rPr lang="en-US" sz="2000" dirty="0">
                <a:solidFill>
                  <a:schemeClr val="tx1"/>
                </a:solidFill>
              </a:rPr>
              <a:t>used to get performance of the final model. 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81000" y="3032125"/>
            <a:ext cx="8915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174625" indent="-174625"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For many applications, the supply of data for training and testing is limited.</a:t>
            </a:r>
          </a:p>
          <a:p>
            <a:pPr marL="174625" indent="-174625"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To build good models, we may want to use as much training data as possible.</a:t>
            </a:r>
          </a:p>
          <a:p>
            <a:pPr marL="174625" indent="-174625"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If the validation set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is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small, we get noisy estimate of the predictive performance.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000" y="4191000"/>
            <a:ext cx="3429000" cy="2438400"/>
            <a:chOff x="381000" y="4191000"/>
            <a:chExt cx="3429000" cy="2438400"/>
          </a:xfrm>
        </p:grpSpPr>
        <p:pic>
          <p:nvPicPr>
            <p:cNvPr id="3891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4675188"/>
              <a:ext cx="3429000" cy="1954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920" name="Rectangle 8"/>
            <p:cNvSpPr>
              <a:spLocks noChangeArrowheads="1"/>
            </p:cNvSpPr>
            <p:nvPr/>
          </p:nvSpPr>
          <p:spPr bwMode="auto">
            <a:xfrm>
              <a:off x="533400" y="4191000"/>
              <a:ext cx="2590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174625" indent="-174625"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S fold cross-validation</a:t>
              </a:r>
            </a:p>
          </p:txBody>
        </p:sp>
      </p:grp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4114800" y="4227486"/>
            <a:ext cx="4953000" cy="247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data is partitioned into S groups.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Then S-1 of the groups are used for training the model, which is evaluated on the remaining group.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Repeat procedure for all S possible choices of the held-out group.</a:t>
            </a:r>
          </a:p>
          <a:p>
            <a:pPr>
              <a:lnSpc>
                <a:spcPct val="1110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Performance from the S runs are averaged. 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/>
      <p:bldP spid="38917" grpId="0"/>
      <p:bldP spid="389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Probabilistic Perspective</a:t>
            </a:r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457200" y="1066800"/>
            <a:ext cx="777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 So far we saw that polynomial curve fitting can be expressed in terms of error minimization. We now view it from probabilistic perspective. </a:t>
            </a:r>
          </a:p>
        </p:txBody>
      </p:sp>
      <p:sp>
        <p:nvSpPr>
          <p:cNvPr id="169988" name="Rectangle 4"/>
          <p:cNvSpPr>
            <a:spLocks noChangeArrowheads="1"/>
          </p:cNvSpPr>
          <p:nvPr/>
        </p:nvSpPr>
        <p:spPr bwMode="auto">
          <a:xfrm>
            <a:off x="457200" y="1905000"/>
            <a:ext cx="777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Suppose that our model arose from a statistical model:</a:t>
            </a:r>
          </a:p>
        </p:txBody>
      </p:sp>
      <p:pic>
        <p:nvPicPr>
          <p:cNvPr id="169997" name="Picture 1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098800" y="2454275"/>
            <a:ext cx="1701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533400" y="2743200"/>
            <a:ext cx="777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where </a:t>
            </a:r>
            <a:r>
              <a:rPr lang="en-US" sz="2000" dirty="0">
                <a:solidFill>
                  <a:schemeClr val="tx1"/>
                </a:solidFill>
                <a:latin typeface="cmmi10" charset="0"/>
              </a:rPr>
              <a:t>²</a:t>
            </a:r>
            <a:r>
              <a:rPr lang="en-US" sz="2000" dirty="0">
                <a:solidFill>
                  <a:schemeClr val="tx1"/>
                </a:solidFill>
              </a:rPr>
              <a:t> is a random error having Gaussian distribution with zero mean, and is independent of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4724400" y="4800600"/>
            <a:ext cx="4419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where </a:t>
            </a:r>
            <a:r>
              <a:rPr lang="en-US" sz="2000" dirty="0">
                <a:solidFill>
                  <a:schemeClr val="tx1"/>
                </a:solidFill>
                <a:latin typeface="cmmi10" charset="0"/>
              </a:rPr>
              <a:t>¯</a:t>
            </a:r>
            <a:r>
              <a:rPr lang="en-US" sz="2000" dirty="0">
                <a:solidFill>
                  <a:schemeClr val="tx1"/>
                </a:solidFill>
              </a:rPr>
              <a:t> is a precision parameter, corresponding to the inverse variance.  </a:t>
            </a:r>
          </a:p>
        </p:txBody>
      </p:sp>
      <p:pic>
        <p:nvPicPr>
          <p:cNvPr id="16999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" y="3729038"/>
            <a:ext cx="4495800" cy="287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4724400" y="3581400"/>
            <a:ext cx="4648200" cy="863600"/>
            <a:chOff x="4724400" y="3581400"/>
            <a:chExt cx="4648200" cy="863600"/>
          </a:xfrm>
        </p:grpSpPr>
        <p:pic>
          <p:nvPicPr>
            <p:cNvPr id="169996" name="Picture 12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53000" y="4114800"/>
              <a:ext cx="36068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9994" name="Rectangle 10"/>
            <p:cNvSpPr>
              <a:spLocks noChangeArrowheads="1"/>
            </p:cNvSpPr>
            <p:nvPr/>
          </p:nvSpPr>
          <p:spPr bwMode="auto">
            <a:xfrm>
              <a:off x="4724400" y="3581400"/>
              <a:ext cx="46482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Thus we have:</a:t>
              </a:r>
            </a:p>
          </p:txBody>
        </p:sp>
      </p:grpSp>
      <p:sp>
        <p:nvSpPr>
          <p:cNvPr id="169995" name="Rectangle 11"/>
          <p:cNvSpPr>
            <a:spLocks noChangeArrowheads="1"/>
          </p:cNvSpPr>
          <p:nvPr/>
        </p:nvSpPr>
        <p:spPr bwMode="auto">
          <a:xfrm>
            <a:off x="5029200" y="5950803"/>
            <a:ext cx="4038600" cy="83099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Helvetica" charset="0"/>
              </a:rPr>
              <a:t>I will use probability distribution and probability density interchangeably. It should be obvious from the context.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8" grpId="0"/>
      <p:bldP spid="169990" grpId="0"/>
      <p:bldP spid="169992" grpId="0"/>
      <p:bldP spid="16999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Sampling Assumption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457200" y="1219200"/>
            <a:ext cx="777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Assume that the training examples are drawn </a:t>
            </a:r>
            <a:r>
              <a:rPr lang="en-US" sz="2000" dirty="0">
                <a:solidFill>
                  <a:srgbClr val="FF0F18"/>
                </a:solidFill>
              </a:rPr>
              <a:t>independently</a:t>
            </a:r>
            <a:r>
              <a:rPr lang="en-US" sz="2000" dirty="0">
                <a:solidFill>
                  <a:schemeClr val="tx1"/>
                </a:solidFill>
              </a:rPr>
              <a:t> from the set of all possible examples, or from the same underlying distribution</a:t>
            </a: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457200" y="2041525"/>
            <a:ext cx="7772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We also assume that the training examples are </a:t>
            </a:r>
            <a:r>
              <a:rPr lang="en-US" sz="2000" dirty="0">
                <a:solidFill>
                  <a:srgbClr val="FF0F18"/>
                </a:solidFill>
              </a:rPr>
              <a:t>identically distributed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msy10" charset="0"/>
              </a:rPr>
              <a:t>!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i.i.d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assumption. </a:t>
            </a:r>
          </a:p>
        </p:txBody>
      </p:sp>
      <p:pic>
        <p:nvPicPr>
          <p:cNvPr id="40977" name="Picture 1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7772400" y="1608930"/>
            <a:ext cx="7620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978" name="Rectangle 18"/>
          <p:cNvSpPr>
            <a:spLocks noChangeArrowheads="1"/>
          </p:cNvSpPr>
          <p:nvPr/>
        </p:nvSpPr>
        <p:spPr bwMode="auto">
          <a:xfrm>
            <a:off x="457200" y="2803525"/>
            <a:ext cx="777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Assume that the test samples are drawn in exactly the same way -- </a:t>
            </a:r>
            <a:r>
              <a:rPr lang="en-US" sz="2000" dirty="0" err="1">
                <a:solidFill>
                  <a:schemeClr val="tx1"/>
                </a:solidFill>
              </a:rPr>
              <a:t>i.i.d</a:t>
            </a:r>
            <a:r>
              <a:rPr lang="en-US" sz="2000" dirty="0">
                <a:solidFill>
                  <a:schemeClr val="tx1"/>
                </a:solidFill>
              </a:rPr>
              <a:t> from the same distribution as the</a:t>
            </a:r>
            <a:r>
              <a:rPr lang="en-US" sz="2000" dirty="0" smtClean="0">
                <a:solidFill>
                  <a:schemeClr val="tx1"/>
                </a:solidFill>
              </a:rPr>
              <a:t> training data</a:t>
            </a:r>
            <a:r>
              <a:rPr lang="en-US" sz="2000" dirty="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457200" y="3717925"/>
            <a:ext cx="777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These assumptions make it unlikely that some strong regularity in the training data will be absent in the test data.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4" grpId="0"/>
      <p:bldP spid="40978" grpId="0"/>
      <p:bldP spid="4097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Maximum Likelihood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457200" y="1066800"/>
            <a:ext cx="7620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If the data are assumed to be independently and identically distributed (</a:t>
            </a:r>
            <a:r>
              <a:rPr lang="en-US" sz="2000" i="1" dirty="0" err="1">
                <a:solidFill>
                  <a:srgbClr val="FF0F18"/>
                </a:solidFill>
              </a:rPr>
              <a:t>i.i.d</a:t>
            </a:r>
            <a:r>
              <a:rPr lang="en-US" sz="2000" i="1" dirty="0">
                <a:solidFill>
                  <a:srgbClr val="FF0F18"/>
                </a:solidFill>
              </a:rPr>
              <a:t> assumption</a:t>
            </a:r>
            <a:r>
              <a:rPr lang="en-US" sz="2000" dirty="0">
                <a:solidFill>
                  <a:schemeClr val="tx1"/>
                </a:solidFill>
              </a:rPr>
              <a:t>), the likelihood function takes form:  </a:t>
            </a:r>
          </a:p>
        </p:txBody>
      </p:sp>
      <p:pic>
        <p:nvPicPr>
          <p:cNvPr id="43031" name="Picture 2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828800" y="1828800"/>
            <a:ext cx="426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533400" y="2743200"/>
            <a:ext cx="762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>
                <a:solidFill>
                  <a:schemeClr val="tx1"/>
                </a:solidFill>
              </a:rPr>
              <a:t>It is often convenient to maximize the log of the likelihood function: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200400" y="4038600"/>
            <a:ext cx="2057400" cy="660400"/>
            <a:chOff x="3200400" y="4038600"/>
            <a:chExt cx="2057400" cy="660400"/>
          </a:xfrm>
        </p:grpSpPr>
        <p:sp>
          <p:nvSpPr>
            <p:cNvPr id="43021" name="AutoShape 13"/>
            <p:cNvSpPr>
              <a:spLocks/>
            </p:cNvSpPr>
            <p:nvPr/>
          </p:nvSpPr>
          <p:spPr bwMode="auto">
            <a:xfrm rot="16200000">
              <a:off x="4076700" y="3162300"/>
              <a:ext cx="304800" cy="2057400"/>
            </a:xfrm>
            <a:prstGeom prst="leftBrace">
              <a:avLst>
                <a:gd name="adj1" fmla="val 56250"/>
                <a:gd name="adj2" fmla="val 48958"/>
              </a:avLst>
            </a:prstGeom>
            <a:noFill/>
            <a:ln w="25400">
              <a:solidFill>
                <a:srgbClr val="0602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pic>
          <p:nvPicPr>
            <p:cNvPr id="43023" name="Picture 15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733800" y="4419600"/>
              <a:ext cx="7620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533400" y="4800600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Maximizing log-likelihood with respect to </a:t>
            </a:r>
            <a:r>
              <a:rPr lang="en-US" sz="2000" b="1" dirty="0" err="1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 (under the assumption of a Gaussian noise) is equivalent to minimizing the </a:t>
            </a:r>
            <a:r>
              <a:rPr lang="en-US" sz="2000" i="1" dirty="0">
                <a:solidFill>
                  <a:schemeClr val="tx1"/>
                </a:solidFill>
              </a:rPr>
              <a:t>sum-of-squared error</a:t>
            </a:r>
            <a:r>
              <a:rPr lang="en-US" sz="2000" dirty="0">
                <a:solidFill>
                  <a:schemeClr val="tx1"/>
                </a:solidFill>
              </a:rPr>
              <a:t> function.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33400" y="5638800"/>
            <a:ext cx="8001000" cy="396875"/>
            <a:chOff x="533400" y="5638800"/>
            <a:chExt cx="8001000" cy="396875"/>
          </a:xfrm>
        </p:grpSpPr>
        <p:sp>
          <p:nvSpPr>
            <p:cNvPr id="43026" name="Rectangle 18"/>
            <p:cNvSpPr>
              <a:spLocks noChangeArrowheads="1"/>
            </p:cNvSpPr>
            <p:nvPr/>
          </p:nvSpPr>
          <p:spPr bwMode="auto">
            <a:xfrm>
              <a:off x="533400" y="5638800"/>
              <a:ext cx="8001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Determine </a:t>
              </a:r>
              <a:r>
                <a:rPr lang="en-US" sz="2000" b="1" dirty="0">
                  <a:solidFill>
                    <a:schemeClr val="tx1"/>
                  </a:solidFill>
                </a:rPr>
                <a:t>           </a:t>
              </a:r>
              <a:r>
                <a:rPr lang="en-US" sz="2000" dirty="0">
                  <a:solidFill>
                    <a:schemeClr val="tx1"/>
                  </a:solidFill>
                </a:rPr>
                <a:t>by maximizing log-likelihood. Then maximizing </a:t>
              </a:r>
              <a:r>
                <a:rPr lang="en-US" sz="2000" dirty="0" err="1">
                  <a:solidFill>
                    <a:schemeClr val="tx1"/>
                  </a:solidFill>
                </a:rPr>
                <a:t>w.r.t</a:t>
              </a:r>
              <a:r>
                <a:rPr lang="en-US" sz="2000" dirty="0">
                  <a:solidFill>
                    <a:schemeClr val="tx1"/>
                  </a:solidFill>
                </a:rPr>
                <a:t>. </a:t>
              </a:r>
              <a:r>
                <a:rPr lang="en-US" sz="2000" dirty="0">
                  <a:solidFill>
                    <a:schemeClr val="tx1"/>
                  </a:solidFill>
                  <a:latin typeface="cmmi10" charset="0"/>
                </a:rPr>
                <a:t>¯</a:t>
              </a:r>
              <a:r>
                <a:rPr lang="en-US" sz="2000" dirty="0">
                  <a:solidFill>
                    <a:schemeClr val="tx1"/>
                  </a:solidFill>
                </a:rPr>
                <a:t>: </a:t>
              </a:r>
            </a:p>
          </p:txBody>
        </p:sp>
        <p:pic>
          <p:nvPicPr>
            <p:cNvPr id="43030" name="Picture 22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17700" y="5810646"/>
              <a:ext cx="558800" cy="17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81922" name="Picture 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990600" y="3276600"/>
            <a:ext cx="6934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24" name="Picture 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222500" y="6045200"/>
            <a:ext cx="38100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5" grpId="0"/>
      <p:bldP spid="430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Predictive Distribution</a:t>
            </a: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457200" y="1219200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Once we determined the parameters </a:t>
            </a:r>
            <a:r>
              <a:rPr lang="en-US" sz="2000" b="1" dirty="0" err="1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>
                <a:solidFill>
                  <a:schemeClr val="tx1"/>
                </a:solidFill>
                <a:latin typeface="cmmi10" charset="0"/>
              </a:rPr>
              <a:t>¯</a:t>
            </a:r>
            <a:r>
              <a:rPr lang="en-US" sz="2000" dirty="0">
                <a:solidFill>
                  <a:schemeClr val="tx1"/>
                </a:solidFill>
              </a:rPr>
              <a:t>, we can make prediction for new values of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:  </a:t>
            </a:r>
          </a:p>
        </p:txBody>
      </p:sp>
      <p:pic>
        <p:nvPicPr>
          <p:cNvPr id="45064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981200" y="2108200"/>
            <a:ext cx="4775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2743200"/>
            <a:ext cx="4267200" cy="32146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Statistical Decision Theory</a:t>
            </a:r>
          </a:p>
        </p:txBody>
      </p:sp>
      <p:sp useBgFill="1">
        <p:nvSpPr>
          <p:cNvPr id="47114" name="AutoShape 10"/>
          <p:cNvSpPr>
            <a:spLocks noChangeArrowheads="1"/>
          </p:cNvSpPr>
          <p:nvPr/>
        </p:nvSpPr>
        <p:spPr bwMode="auto">
          <a:xfrm>
            <a:off x="381000" y="4143375"/>
            <a:ext cx="8153400" cy="1419225"/>
          </a:xfrm>
          <a:prstGeom prst="flowChartAlternateProcess">
            <a:avLst/>
          </a:prstGeom>
          <a:ln w="381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2000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457200" y="4191000"/>
            <a:ext cx="7772400" cy="701675"/>
            <a:chOff x="288" y="1776"/>
            <a:chExt cx="4896" cy="442"/>
          </a:xfrm>
        </p:grpSpPr>
        <p:sp>
          <p:nvSpPr>
            <p:cNvPr id="47109" name="Rectangle 5"/>
            <p:cNvSpPr>
              <a:spLocks noChangeArrowheads="1"/>
            </p:cNvSpPr>
            <p:nvPr/>
          </p:nvSpPr>
          <p:spPr bwMode="auto">
            <a:xfrm>
              <a:off x="288" y="1776"/>
              <a:ext cx="489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The joint probability distribution</a:t>
              </a:r>
              <a:r>
                <a:rPr lang="en-US" sz="2000" dirty="0" smtClean="0">
                  <a:solidFill>
                    <a:schemeClr val="tx1"/>
                  </a:solidFill>
                </a:rPr>
                <a:t>              </a:t>
              </a:r>
              <a:r>
                <a:rPr lang="en-US" sz="2000" dirty="0">
                  <a:solidFill>
                    <a:schemeClr val="tx1"/>
                  </a:solidFill>
                </a:rPr>
                <a:t>provides a complete summary of uncertainties associated with these random variables. </a:t>
              </a:r>
            </a:p>
          </p:txBody>
        </p:sp>
        <p:pic>
          <p:nvPicPr>
            <p:cNvPr id="47123" name="Picture 19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480" y="1836"/>
              <a:ext cx="448" cy="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7124" name="Rectangle 20"/>
          <p:cNvSpPr>
            <a:spLocks noChangeArrowheads="1"/>
          </p:cNvSpPr>
          <p:nvPr/>
        </p:nvSpPr>
        <p:spPr bwMode="auto">
          <a:xfrm>
            <a:off x="152400" y="2971800"/>
            <a:ext cx="7848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685800" lvl="1" indent="-174625">
              <a:lnSpc>
                <a:spcPts val="2400"/>
              </a:lnSpc>
              <a:buFont typeface="Times" charset="0"/>
              <a:buChar char="-"/>
            </a:pPr>
            <a:r>
              <a:rPr lang="en-US" sz="2000" dirty="0">
                <a:solidFill>
                  <a:schemeClr val="tx1"/>
                </a:solidFill>
              </a:rPr>
              <a:t>for regression: </a:t>
            </a:r>
            <a:r>
              <a:rPr lang="en-US" sz="2000" dirty="0" err="1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 is a real-valued continuous target.</a:t>
            </a:r>
          </a:p>
          <a:p>
            <a:pPr marL="685800" lvl="1" indent="-174625">
              <a:lnSpc>
                <a:spcPts val="2400"/>
              </a:lnSpc>
              <a:buFont typeface="Times" charset="0"/>
              <a:buChar char="-"/>
            </a:pPr>
            <a:r>
              <a:rPr lang="en-US" sz="2000" dirty="0">
                <a:solidFill>
                  <a:schemeClr val="tx1"/>
                </a:solidFill>
              </a:rPr>
              <a:t>for classification: </a:t>
            </a:r>
            <a:r>
              <a:rPr lang="en-US" sz="2000" dirty="0" err="1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 a categorical variable representing class labels. 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57200" y="4937125"/>
            <a:ext cx="8077200" cy="400110"/>
            <a:chOff x="457200" y="4937125"/>
            <a:chExt cx="8077200" cy="400110"/>
          </a:xfrm>
        </p:grpSpPr>
        <p:sp>
          <p:nvSpPr>
            <p:cNvPr id="47110" name="Rectangle 6"/>
            <p:cNvSpPr>
              <a:spLocks noChangeArrowheads="1"/>
            </p:cNvSpPr>
            <p:nvPr/>
          </p:nvSpPr>
          <p:spPr bwMode="auto">
            <a:xfrm>
              <a:off x="457200" y="4937125"/>
              <a:ext cx="80772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Determining            </a:t>
              </a:r>
              <a:r>
                <a:rPr lang="en-US" sz="2000" dirty="0" smtClean="0">
                  <a:solidFill>
                    <a:schemeClr val="tx1"/>
                  </a:solidFill>
                </a:rPr>
                <a:t>  from </a:t>
              </a:r>
              <a:r>
                <a:rPr lang="en-US" sz="2000" dirty="0">
                  <a:solidFill>
                    <a:schemeClr val="tx1"/>
                  </a:solidFill>
                </a:rPr>
                <a:t>training data is known as the </a:t>
              </a:r>
              <a:r>
                <a:rPr lang="en-US" sz="2000" dirty="0">
                  <a:solidFill>
                    <a:srgbClr val="FF0F18"/>
                  </a:solidFill>
                </a:rPr>
                <a:t>inference problem</a:t>
              </a:r>
              <a:r>
                <a:rPr lang="en-US" sz="2000" dirty="0">
                  <a:solidFill>
                    <a:schemeClr val="tx1"/>
                  </a:solidFill>
                </a:rPr>
                <a:t>.  </a:t>
              </a:r>
            </a:p>
          </p:txBody>
        </p:sp>
        <p:pic>
          <p:nvPicPr>
            <p:cNvPr id="47127" name="Picture 23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878410" y="5033167"/>
              <a:ext cx="7112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7130" name="Rectangle 26"/>
          <p:cNvSpPr>
            <a:spLocks noChangeArrowheads="1"/>
          </p:cNvSpPr>
          <p:nvPr/>
        </p:nvSpPr>
        <p:spPr bwMode="auto">
          <a:xfrm>
            <a:off x="457200" y="990600"/>
            <a:ext cx="7848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We now develop a small amount of theory that provides a framework for developing many of the models we consider.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7200" y="1752600"/>
            <a:ext cx="7848600" cy="701675"/>
            <a:chOff x="457200" y="1752600"/>
            <a:chExt cx="7848600" cy="701675"/>
          </a:xfrm>
        </p:grpSpPr>
        <p:sp>
          <p:nvSpPr>
            <p:cNvPr id="47107" name="Rectangle 3"/>
            <p:cNvSpPr>
              <a:spLocks noChangeArrowheads="1"/>
            </p:cNvSpPr>
            <p:nvPr/>
          </p:nvSpPr>
          <p:spPr bwMode="auto">
            <a:xfrm>
              <a:off x="457200" y="1752600"/>
              <a:ext cx="78486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Suppose we have a real-valued input vector </a:t>
              </a:r>
              <a:r>
                <a:rPr lang="en-US" sz="2000" b="1" dirty="0" err="1">
                  <a:solidFill>
                    <a:schemeClr val="tx1"/>
                  </a:solidFill>
                </a:rPr>
                <a:t>x</a:t>
              </a:r>
              <a:r>
                <a:rPr lang="en-US" sz="2000" dirty="0">
                  <a:solidFill>
                    <a:schemeClr val="tx1"/>
                  </a:solidFill>
                </a:rPr>
                <a:t> and a corresponding target (output) value </a:t>
              </a:r>
              <a:r>
                <a:rPr lang="en-US" sz="2000" dirty="0" err="1">
                  <a:solidFill>
                    <a:schemeClr val="tx1"/>
                  </a:solidFill>
                </a:rPr>
                <a:t>t</a:t>
              </a:r>
              <a:r>
                <a:rPr lang="en-US" sz="2000" dirty="0">
                  <a:solidFill>
                    <a:schemeClr val="tx1"/>
                  </a:solidFill>
                </a:rPr>
                <a:t> with joint probability distribution: </a:t>
              </a:r>
            </a:p>
          </p:txBody>
        </p:sp>
        <p:pic>
          <p:nvPicPr>
            <p:cNvPr id="47133" name="Picture 29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00800" y="2153442"/>
              <a:ext cx="7620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7134" name="Rectangle 30"/>
          <p:cNvSpPr>
            <a:spLocks noChangeArrowheads="1"/>
          </p:cNvSpPr>
          <p:nvPr/>
        </p:nvSpPr>
        <p:spPr bwMode="auto">
          <a:xfrm>
            <a:off x="457200" y="2651125"/>
            <a:ext cx="784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Our goal is predict target </a:t>
            </a:r>
            <a:r>
              <a:rPr lang="en-US" sz="2000" dirty="0" err="1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 given a new value for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4" grpId="0" animBg="1"/>
      <p:bldP spid="47124" grpId="0"/>
      <p:bldP spid="47130" grpId="0"/>
      <p:bldP spid="4713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Example: Classification</a:t>
            </a:r>
          </a:p>
        </p:txBody>
      </p:sp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457200" y="990600"/>
            <a:ext cx="7772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rgbClr val="000090"/>
                </a:solidFill>
              </a:rPr>
              <a:t>Medical diagnosis</a:t>
            </a:r>
            <a:r>
              <a:rPr lang="en-US" sz="2000" dirty="0">
                <a:solidFill>
                  <a:schemeClr val="tx1"/>
                </a:solidFill>
              </a:rPr>
              <a:t>: Based on the X-ray image, we would like determine whether the patient has cancer or not. 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962400" y="2879725"/>
            <a:ext cx="3352800" cy="488950"/>
            <a:chOff x="3962400" y="2879725"/>
            <a:chExt cx="3352800" cy="488950"/>
          </a:xfrm>
        </p:grpSpPr>
        <p:cxnSp>
          <p:nvCxnSpPr>
            <p:cNvPr id="126985" name="AutoShape 9"/>
            <p:cNvCxnSpPr>
              <a:cxnSpLocks noChangeShapeType="1"/>
            </p:cNvCxnSpPr>
            <p:nvPr/>
          </p:nvCxnSpPr>
          <p:spPr bwMode="auto">
            <a:xfrm flipV="1">
              <a:off x="3962400" y="3048000"/>
              <a:ext cx="685800" cy="320675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sp>
          <p:nvSpPr>
            <p:cNvPr id="126987" name="Rectangle 11"/>
            <p:cNvSpPr>
              <a:spLocks noChangeArrowheads="1"/>
            </p:cNvSpPr>
            <p:nvPr/>
          </p:nvSpPr>
          <p:spPr bwMode="auto">
            <a:xfrm>
              <a:off x="4724400" y="2879725"/>
              <a:ext cx="2590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 C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  <a:r>
                <a:rPr lang="en-US" sz="2000" dirty="0">
                  <a:solidFill>
                    <a:schemeClr val="tx1"/>
                  </a:solidFill>
                </a:rPr>
                <a:t>: Cancer present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62400" y="3505200"/>
            <a:ext cx="3121025" cy="473075"/>
            <a:chOff x="3962400" y="3505200"/>
            <a:chExt cx="3121025" cy="473075"/>
          </a:xfrm>
        </p:grpSpPr>
        <p:cxnSp>
          <p:nvCxnSpPr>
            <p:cNvPr id="126986" name="AutoShape 10"/>
            <p:cNvCxnSpPr>
              <a:cxnSpLocks noChangeShapeType="1"/>
            </p:cNvCxnSpPr>
            <p:nvPr/>
          </p:nvCxnSpPr>
          <p:spPr bwMode="auto">
            <a:xfrm>
              <a:off x="3962400" y="3505200"/>
              <a:ext cx="762000" cy="30480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sp>
          <p:nvSpPr>
            <p:cNvPr id="126988" name="Rectangle 12"/>
            <p:cNvSpPr>
              <a:spLocks noChangeArrowheads="1"/>
            </p:cNvSpPr>
            <p:nvPr/>
          </p:nvSpPr>
          <p:spPr bwMode="auto">
            <a:xfrm>
              <a:off x="4800600" y="3581400"/>
              <a:ext cx="22828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C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  <a:r>
                <a:rPr lang="en-US" sz="2000" dirty="0">
                  <a:solidFill>
                    <a:schemeClr val="tx1"/>
                  </a:solidFill>
                </a:rPr>
                <a:t>: Cancer absent</a:t>
              </a:r>
            </a:p>
          </p:txBody>
        </p:sp>
      </p:grpSp>
      <p:sp>
        <p:nvSpPr>
          <p:cNvPr id="126989" name="Rectangle 13"/>
          <p:cNvSpPr>
            <a:spLocks noChangeArrowheads="1"/>
          </p:cNvSpPr>
          <p:nvPr/>
        </p:nvSpPr>
        <p:spPr bwMode="auto">
          <a:xfrm>
            <a:off x="457200" y="1736725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input vector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is the set of pixel intensities, and the output variable </a:t>
            </a:r>
            <a:r>
              <a:rPr lang="en-US" sz="2000" dirty="0" err="1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 will represent the presence of cancer, class C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or absence of cancer, class C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26990" name="Rectangle 14"/>
          <p:cNvSpPr>
            <a:spLocks noChangeArrowheads="1"/>
          </p:cNvSpPr>
          <p:nvPr/>
        </p:nvSpPr>
        <p:spPr bwMode="auto">
          <a:xfrm>
            <a:off x="457200" y="4648200"/>
            <a:ext cx="830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Choose </a:t>
            </a:r>
            <a:r>
              <a:rPr lang="en-US" sz="2000" dirty="0" err="1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 to be binary: </a:t>
            </a:r>
            <a:r>
              <a:rPr lang="en-US" sz="2000" dirty="0" err="1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=0 correspond to class C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, and </a:t>
            </a:r>
            <a:r>
              <a:rPr lang="en-US" sz="2000" dirty="0" err="1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=1 corresponds to C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20850" y="2590800"/>
            <a:ext cx="2819400" cy="1997075"/>
            <a:chOff x="1720850" y="2590800"/>
            <a:chExt cx="2819400" cy="1997075"/>
          </a:xfrm>
        </p:grpSpPr>
        <p:pic>
          <p:nvPicPr>
            <p:cNvPr id="126984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101850" y="2590800"/>
              <a:ext cx="1555750" cy="1592263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  <p:sp>
          <p:nvSpPr>
            <p:cNvPr id="126992" name="Rectangle 16"/>
            <p:cNvSpPr>
              <a:spLocks noChangeArrowheads="1"/>
            </p:cNvSpPr>
            <p:nvPr/>
          </p:nvSpPr>
          <p:spPr bwMode="auto">
            <a:xfrm>
              <a:off x="1720850" y="4191000"/>
              <a:ext cx="2819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b="1">
                  <a:solidFill>
                    <a:schemeClr val="tx1"/>
                  </a:solidFill>
                </a:rPr>
                <a:t>x</a:t>
              </a:r>
              <a:r>
                <a:rPr lang="en-US" sz="2000">
                  <a:solidFill>
                    <a:schemeClr val="tx1"/>
                  </a:solidFill>
                </a:rPr>
                <a:t> -- set of pixel intensities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04800" y="5241925"/>
            <a:ext cx="8610600" cy="1006475"/>
            <a:chOff x="304800" y="5241925"/>
            <a:chExt cx="8610600" cy="1006475"/>
          </a:xfrm>
        </p:grpSpPr>
        <p:sp>
          <p:nvSpPr>
            <p:cNvPr id="126993" name="Rectangle 17"/>
            <p:cNvSpPr>
              <a:spLocks noChangeArrowheads="1"/>
            </p:cNvSpPr>
            <p:nvPr/>
          </p:nvSpPr>
          <p:spPr bwMode="auto">
            <a:xfrm>
              <a:off x="304800" y="5241925"/>
              <a:ext cx="86106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b="1" dirty="0">
                  <a:solidFill>
                    <a:srgbClr val="FF0F18"/>
                  </a:solidFill>
                </a:rPr>
                <a:t>Inference Problem</a:t>
              </a:r>
              <a:r>
                <a:rPr lang="en-US" sz="2000" dirty="0">
                  <a:solidFill>
                    <a:schemeClr val="tx1"/>
                  </a:solidFill>
                </a:rPr>
                <a:t>: Determine the joint distribution	       ,</a:t>
              </a:r>
              <a:r>
                <a:rPr lang="en-US" sz="2000" dirty="0" smtClean="0">
                  <a:solidFill>
                    <a:schemeClr val="tx1"/>
                  </a:solidFill>
                </a:rPr>
                <a:t>       or </a:t>
              </a:r>
              <a:r>
                <a:rPr lang="en-US" sz="2000" dirty="0">
                  <a:solidFill>
                    <a:schemeClr val="tx1"/>
                  </a:solidFill>
                </a:rPr>
                <a:t>equivalently           </a:t>
              </a:r>
              <a:r>
                <a:rPr lang="en-US" sz="2000" dirty="0" smtClean="0">
                  <a:solidFill>
                    <a:schemeClr val="tx1"/>
                  </a:solidFill>
                </a:rPr>
                <a:t> 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127000" name="Picture 24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801122" y="5337967"/>
              <a:ext cx="8636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6999" name="Picture 23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67095" y="5645133"/>
              <a:ext cx="7112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7001" name="Rectangle 25"/>
            <p:cNvSpPr>
              <a:spLocks noChangeArrowheads="1"/>
            </p:cNvSpPr>
            <p:nvPr/>
          </p:nvSpPr>
          <p:spPr bwMode="auto">
            <a:xfrm>
              <a:off x="304800" y="5546725"/>
              <a:ext cx="86106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 smtClean="0">
                  <a:solidFill>
                    <a:schemeClr val="tx1"/>
                  </a:solidFill>
                </a:rPr>
                <a:t>            .  However</a:t>
              </a:r>
              <a:r>
                <a:rPr lang="en-US" sz="2000" dirty="0">
                  <a:solidFill>
                    <a:schemeClr val="tx1"/>
                  </a:solidFill>
                </a:rPr>
                <a:t>, in the end, we must </a:t>
              </a:r>
              <a:r>
                <a:rPr lang="en-US" sz="2000" dirty="0">
                  <a:solidFill>
                    <a:srgbClr val="FF0F18"/>
                  </a:solidFill>
                </a:rPr>
                <a:t>make a decision</a:t>
              </a:r>
              <a:r>
                <a:rPr lang="en-US" sz="2000" dirty="0">
                  <a:solidFill>
                    <a:schemeClr val="tx1"/>
                  </a:solidFill>
                </a:rPr>
                <a:t> of whether to give treatment to the patient or not. 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/>
      <p:bldP spid="126989" grpId="0"/>
      <p:bldP spid="12699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Example: Classification</a:t>
            </a:r>
          </a:p>
        </p:txBody>
      </p:sp>
      <p:sp>
        <p:nvSpPr>
          <p:cNvPr id="131084" name="Rectangle 12"/>
          <p:cNvSpPr>
            <a:spLocks noChangeArrowheads="1"/>
          </p:cNvSpPr>
          <p:nvPr/>
        </p:nvSpPr>
        <p:spPr bwMode="auto">
          <a:xfrm>
            <a:off x="228600" y="1143000"/>
            <a:ext cx="8458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rgbClr val="FF0F18"/>
                </a:solidFill>
              </a:rPr>
              <a:t>Informally</a:t>
            </a:r>
            <a:r>
              <a:rPr lang="en-US" sz="2000" dirty="0">
                <a:solidFill>
                  <a:schemeClr val="tx1"/>
                </a:solidFill>
              </a:rPr>
              <a:t>: Given a new X-ray image, our goal is to decide which of the two classes that image should be assigned to.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31085" name="Picture 1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727200" y="4060825"/>
            <a:ext cx="452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3581400" y="3070225"/>
            <a:ext cx="2362200" cy="914401"/>
            <a:chOff x="3810000" y="3070225"/>
            <a:chExt cx="2362200" cy="914401"/>
          </a:xfrm>
        </p:grpSpPr>
        <p:cxnSp>
          <p:nvCxnSpPr>
            <p:cNvPr id="131088" name="AutoShape 16"/>
            <p:cNvCxnSpPr>
              <a:cxnSpLocks noChangeShapeType="1"/>
              <a:stCxn id="131089" idx="2"/>
            </p:cNvCxnSpPr>
            <p:nvPr/>
          </p:nvCxnSpPr>
          <p:spPr bwMode="auto">
            <a:xfrm rot="16200000" flipH="1">
              <a:off x="5053919" y="3628345"/>
              <a:ext cx="293462" cy="419100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sp>
          <p:nvSpPr>
            <p:cNvPr id="131089" name="Rectangle 17"/>
            <p:cNvSpPr>
              <a:spLocks noChangeArrowheads="1"/>
            </p:cNvSpPr>
            <p:nvPr/>
          </p:nvSpPr>
          <p:spPr bwMode="auto">
            <a:xfrm>
              <a:off x="3810000" y="3070225"/>
              <a:ext cx="2362200" cy="620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5000"/>
                </a:lnSpc>
                <a:buFont typeface="Times" charset="0"/>
                <a:buNone/>
              </a:pPr>
              <a:r>
                <a:rPr lang="en-US" dirty="0">
                  <a:solidFill>
                    <a:schemeClr val="tx1"/>
                  </a:solidFill>
                </a:rPr>
                <a:t>probability of observed data given C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57900" y="3048000"/>
            <a:ext cx="1790700" cy="914400"/>
            <a:chOff x="6057900" y="3048000"/>
            <a:chExt cx="1790700" cy="914400"/>
          </a:xfrm>
        </p:grpSpPr>
        <p:sp>
          <p:nvSpPr>
            <p:cNvPr id="131087" name="Rectangle 15"/>
            <p:cNvSpPr>
              <a:spLocks noChangeArrowheads="1"/>
            </p:cNvSpPr>
            <p:nvPr/>
          </p:nvSpPr>
          <p:spPr bwMode="auto">
            <a:xfrm>
              <a:off x="6096000" y="3048000"/>
              <a:ext cx="1752600" cy="620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5000"/>
                </a:lnSpc>
                <a:buFont typeface="Times" charset="0"/>
                <a:buNone/>
              </a:pPr>
              <a:r>
                <a:rPr lang="en-US" dirty="0">
                  <a:solidFill>
                    <a:schemeClr val="tx1"/>
                  </a:solidFill>
                </a:rPr>
                <a:t>prior probability for class C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</a:p>
          </p:txBody>
        </p:sp>
        <p:cxnSp>
          <p:nvCxnSpPr>
            <p:cNvPr id="131090" name="AutoShape 18"/>
            <p:cNvCxnSpPr>
              <a:cxnSpLocks noChangeShapeType="1"/>
            </p:cNvCxnSpPr>
            <p:nvPr/>
          </p:nvCxnSpPr>
          <p:spPr bwMode="auto">
            <a:xfrm flipH="1">
              <a:off x="6057900" y="3603625"/>
              <a:ext cx="342900" cy="358775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4"/>
          <p:cNvGrpSpPr/>
          <p:nvPr/>
        </p:nvGrpSpPr>
        <p:grpSpPr>
          <a:xfrm>
            <a:off x="838200" y="3070225"/>
            <a:ext cx="2514600" cy="1044575"/>
            <a:chOff x="838200" y="3070225"/>
            <a:chExt cx="2514600" cy="1044575"/>
          </a:xfrm>
        </p:grpSpPr>
        <p:sp>
          <p:nvSpPr>
            <p:cNvPr id="131091" name="Rectangle 19"/>
            <p:cNvSpPr>
              <a:spLocks noChangeArrowheads="1"/>
            </p:cNvSpPr>
            <p:nvPr/>
          </p:nvSpPr>
          <p:spPr bwMode="auto">
            <a:xfrm>
              <a:off x="838200" y="3070225"/>
              <a:ext cx="2514600" cy="620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5000"/>
                </a:lnSpc>
                <a:buFont typeface="Times" charset="0"/>
                <a:buNone/>
              </a:pPr>
              <a:r>
                <a:rPr lang="en-US" dirty="0">
                  <a:solidFill>
                    <a:schemeClr val="tx1"/>
                  </a:solidFill>
                </a:rPr>
                <a:t>posterior probability of C</a:t>
              </a:r>
              <a:r>
                <a:rPr lang="en-US" baseline="-25000" dirty="0">
                  <a:solidFill>
                    <a:schemeClr val="tx1"/>
                  </a:solidFill>
                </a:rPr>
                <a:t>k</a:t>
              </a:r>
              <a:r>
                <a:rPr lang="en-US" dirty="0">
                  <a:solidFill>
                    <a:schemeClr val="tx1"/>
                  </a:solidFill>
                </a:rPr>
                <a:t> given observed data.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31092" name="AutoShape 20"/>
            <p:cNvCxnSpPr>
              <a:cxnSpLocks noChangeShapeType="1"/>
            </p:cNvCxnSpPr>
            <p:nvPr/>
          </p:nvCxnSpPr>
          <p:spPr bwMode="auto">
            <a:xfrm>
              <a:off x="1905000" y="3756025"/>
              <a:ext cx="419100" cy="358775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</p:grpSp>
      <p:sp>
        <p:nvSpPr>
          <p:cNvPr id="131093" name="Rectangle 21"/>
          <p:cNvSpPr>
            <a:spLocks noChangeArrowheads="1"/>
          </p:cNvSpPr>
          <p:nvPr/>
        </p:nvSpPr>
        <p:spPr bwMode="auto">
          <a:xfrm>
            <a:off x="228600" y="5257800"/>
            <a:ext cx="8458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If our goal to minimize the probability of assigning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to the wrong class, then we should choose the class having the highest posterior probability.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6705600" y="4289425"/>
            <a:ext cx="1752600" cy="615886"/>
            <a:chOff x="6705600" y="4289425"/>
            <a:chExt cx="1752600" cy="615886"/>
          </a:xfrm>
        </p:grpSpPr>
        <p:cxnSp>
          <p:nvCxnSpPr>
            <p:cNvPr id="131094" name="AutoShape 22"/>
            <p:cNvCxnSpPr>
              <a:cxnSpLocks noChangeShapeType="1"/>
            </p:cNvCxnSpPr>
            <p:nvPr/>
          </p:nvCxnSpPr>
          <p:spPr bwMode="auto">
            <a:xfrm flipH="1" flipV="1">
              <a:off x="6705600" y="4289425"/>
              <a:ext cx="762000" cy="152400"/>
            </a:xfrm>
            <a:prstGeom prst="straightConnector1">
              <a:avLst/>
            </a:prstGeom>
            <a:noFill/>
            <a:ln w="38100">
              <a:solidFill>
                <a:srgbClr val="FF0F18"/>
              </a:solidFill>
              <a:round/>
              <a:headEnd/>
              <a:tailEnd type="triangle" w="med" len="med"/>
            </a:ln>
          </p:spPr>
        </p:cxnSp>
        <p:sp>
          <p:nvSpPr>
            <p:cNvPr id="131095" name="Rectangle 23"/>
            <p:cNvSpPr>
              <a:spLocks noChangeArrowheads="1"/>
            </p:cNvSpPr>
            <p:nvPr/>
          </p:nvSpPr>
          <p:spPr bwMode="auto">
            <a:xfrm>
              <a:off x="7010400" y="4518025"/>
              <a:ext cx="1447800" cy="387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5000"/>
                </a:lnSpc>
                <a:buFont typeface="Times" charset="0"/>
                <a:buNone/>
              </a:pPr>
              <a:r>
                <a:rPr lang="en-US" sz="2000" dirty="0" err="1">
                  <a:solidFill>
                    <a:schemeClr val="tx1"/>
                  </a:solidFill>
                </a:rPr>
                <a:t>Bayes</a:t>
              </a:r>
              <a:r>
                <a:rPr lang="en-US" sz="2000" dirty="0">
                  <a:solidFill>
                    <a:schemeClr val="tx1"/>
                  </a:solidFill>
                </a:rPr>
                <a:t>’ Rule</a:t>
              </a:r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04800" y="1676400"/>
            <a:ext cx="8458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We could compute conditional probabilities of the two classes, given the input image: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9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Expected Loss</a:t>
            </a:r>
          </a:p>
        </p:txBody>
      </p:sp>
      <p:sp>
        <p:nvSpPr>
          <p:cNvPr id="135175" name="Rectangle 7"/>
          <p:cNvSpPr>
            <a:spLocks noChangeArrowheads="1"/>
          </p:cNvSpPr>
          <p:nvPr/>
        </p:nvSpPr>
        <p:spPr bwMode="auto">
          <a:xfrm>
            <a:off x="381000" y="2498725"/>
            <a:ext cx="876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Consider medical diagnosis example: example of a loss matrix:</a:t>
            </a:r>
          </a:p>
        </p:txBody>
      </p:sp>
      <p:sp>
        <p:nvSpPr>
          <p:cNvPr id="135178" name="Rectangle 10"/>
          <p:cNvSpPr>
            <a:spLocks noChangeArrowheads="1"/>
          </p:cNvSpPr>
          <p:nvPr/>
        </p:nvSpPr>
        <p:spPr bwMode="auto">
          <a:xfrm>
            <a:off x="3428742" y="2163763"/>
            <a:ext cx="184666" cy="40011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endParaRPr lang="en-US" sz="2000">
              <a:solidFill>
                <a:schemeClr val="tx2"/>
              </a:solidFill>
            </a:endParaRPr>
          </a:p>
        </p:txBody>
      </p:sp>
      <p:sp>
        <p:nvSpPr>
          <p:cNvPr id="135181" name="Rectangle 13"/>
          <p:cNvSpPr>
            <a:spLocks noChangeArrowheads="1"/>
          </p:cNvSpPr>
          <p:nvPr/>
        </p:nvSpPr>
        <p:spPr bwMode="auto">
          <a:xfrm>
            <a:off x="384175" y="990600"/>
            <a:ext cx="876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 smtClean="0">
                <a:solidFill>
                  <a:srgbClr val="FF0F18"/>
                </a:solidFill>
              </a:rPr>
              <a:t> Loss </a:t>
            </a:r>
            <a:r>
              <a:rPr lang="en-US" sz="2000" dirty="0">
                <a:solidFill>
                  <a:srgbClr val="FF0F18"/>
                </a:solidFill>
              </a:rPr>
              <a:t>F</a:t>
            </a:r>
            <a:r>
              <a:rPr lang="en-US" sz="2000" dirty="0" smtClean="0">
                <a:solidFill>
                  <a:srgbClr val="FF0F18"/>
                </a:solidFill>
              </a:rPr>
              <a:t>unction</a:t>
            </a:r>
            <a:r>
              <a:rPr lang="en-US" sz="2000" dirty="0">
                <a:solidFill>
                  <a:schemeClr val="tx1"/>
                </a:solidFill>
              </a:rPr>
              <a:t>: overall</a:t>
            </a:r>
            <a:r>
              <a:rPr lang="en-US" sz="2000" dirty="0" smtClean="0">
                <a:solidFill>
                  <a:schemeClr val="tx1"/>
                </a:solidFill>
              </a:rPr>
              <a:t> measure of loss incurred </a:t>
            </a:r>
            <a:r>
              <a:rPr lang="en-US" sz="2000" dirty="0" smtClean="0"/>
              <a:t>by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taking any</a:t>
            </a:r>
            <a:r>
              <a:rPr lang="en-US" sz="2000" dirty="0" smtClean="0">
                <a:solidFill>
                  <a:schemeClr val="tx1"/>
                </a:solidFill>
              </a:rPr>
              <a:t> of the available decisions.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5182" name="Rectangle 14"/>
          <p:cNvSpPr>
            <a:spLocks noChangeArrowheads="1"/>
          </p:cNvSpPr>
          <p:nvPr/>
        </p:nvSpPr>
        <p:spPr bwMode="auto">
          <a:xfrm>
            <a:off x="381000" y="1660525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Suppose that for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, the true class </a:t>
            </a:r>
            <a:r>
              <a:rPr lang="en-US" sz="2000" dirty="0" smtClean="0">
                <a:solidFill>
                  <a:schemeClr val="tx1"/>
                </a:solidFill>
              </a:rPr>
              <a:t>is </a:t>
            </a:r>
            <a:r>
              <a:rPr lang="en-US" sz="2000" dirty="0">
                <a:solidFill>
                  <a:schemeClr val="tx1"/>
                </a:solidFill>
              </a:rPr>
              <a:t>C</a:t>
            </a:r>
            <a:r>
              <a:rPr lang="en-US" sz="2000" baseline="-25000" dirty="0">
                <a:solidFill>
                  <a:schemeClr val="tx1"/>
                </a:solidFill>
              </a:rPr>
              <a:t>k</a:t>
            </a:r>
            <a:r>
              <a:rPr lang="en-US" sz="2000" dirty="0">
                <a:solidFill>
                  <a:schemeClr val="tx1"/>
                </a:solidFill>
              </a:rPr>
              <a:t>, but we assign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to class </a:t>
            </a:r>
            <a:r>
              <a:rPr lang="en-US" sz="2000" dirty="0" err="1">
                <a:solidFill>
                  <a:schemeClr val="tx1"/>
                </a:solidFill>
              </a:rPr>
              <a:t>j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   </a:t>
            </a:r>
            <a:r>
              <a:rPr lang="en-US" sz="2000" dirty="0">
                <a:solidFill>
                  <a:schemeClr val="tx1"/>
                </a:solidFill>
                <a:latin typeface="cmsy10" charset="0"/>
              </a:rPr>
              <a:t>!</a:t>
            </a:r>
            <a:r>
              <a:rPr lang="en-US" sz="2000" dirty="0">
                <a:solidFill>
                  <a:schemeClr val="tx1"/>
                </a:solidFill>
              </a:rPr>
              <a:t> incur loss of </a:t>
            </a:r>
            <a:r>
              <a:rPr lang="en-US" sz="2000" dirty="0" err="1">
                <a:solidFill>
                  <a:schemeClr val="tx1"/>
                </a:solidFill>
              </a:rPr>
              <a:t>L</a:t>
            </a:r>
            <a:r>
              <a:rPr lang="en-US" sz="2000" baseline="-25000" dirty="0" err="1">
                <a:solidFill>
                  <a:schemeClr val="tx1"/>
                </a:solidFill>
              </a:rPr>
              <a:t>kj</a:t>
            </a:r>
            <a:r>
              <a:rPr lang="en-US" sz="2000" dirty="0" smtClean="0">
                <a:solidFill>
                  <a:schemeClr val="tx1"/>
                </a:solidFill>
              </a:rPr>
              <a:t>  (</a:t>
            </a:r>
            <a:r>
              <a:rPr lang="en-US" sz="2000" dirty="0" err="1">
                <a:solidFill>
                  <a:schemeClr val="tx1"/>
                </a:solidFill>
              </a:rPr>
              <a:t>k,j</a:t>
            </a:r>
            <a:r>
              <a:rPr lang="en-US" sz="2000" dirty="0">
                <a:solidFill>
                  <a:schemeClr val="tx1"/>
                </a:solidFill>
              </a:rPr>
              <a:t> element of a loss matrix).   </a:t>
            </a:r>
          </a:p>
        </p:txBody>
      </p:sp>
      <p:sp>
        <p:nvSpPr>
          <p:cNvPr id="135184" name="Rectangle 16"/>
          <p:cNvSpPr>
            <a:spLocks noChangeArrowheads="1"/>
          </p:cNvSpPr>
          <p:nvPr/>
        </p:nvSpPr>
        <p:spPr bwMode="auto">
          <a:xfrm>
            <a:off x="384175" y="4648200"/>
            <a:ext cx="1978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Expected Loss:</a:t>
            </a:r>
          </a:p>
        </p:txBody>
      </p:sp>
      <p:pic>
        <p:nvPicPr>
          <p:cNvPr id="135198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2188" y="5081588"/>
            <a:ext cx="3681412" cy="7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2193925" y="3032125"/>
            <a:ext cx="3521075" cy="1235075"/>
            <a:chOff x="2193925" y="3032125"/>
            <a:chExt cx="3521075" cy="1235075"/>
          </a:xfrm>
        </p:grpSpPr>
        <p:sp>
          <p:nvSpPr>
            <p:cNvPr id="135185" name="Rectangle 17"/>
            <p:cNvSpPr>
              <a:spLocks noChangeArrowheads="1"/>
            </p:cNvSpPr>
            <p:nvPr/>
          </p:nvSpPr>
          <p:spPr bwMode="auto">
            <a:xfrm>
              <a:off x="3886200" y="3032125"/>
              <a:ext cx="1828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b="1" dirty="0">
                  <a:solidFill>
                    <a:schemeClr val="tx1"/>
                  </a:solidFill>
                </a:rPr>
                <a:t>Decision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5186" name="Rectangle 18"/>
            <p:cNvSpPr>
              <a:spLocks noChangeArrowheads="1"/>
            </p:cNvSpPr>
            <p:nvPr/>
          </p:nvSpPr>
          <p:spPr bwMode="auto">
            <a:xfrm rot="16200000">
              <a:off x="1988344" y="3664744"/>
              <a:ext cx="80803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b="1">
                  <a:solidFill>
                    <a:schemeClr val="tx1"/>
                  </a:solidFill>
                </a:rPr>
                <a:t>Truth</a:t>
              </a:r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35200" name="Picture 5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3400425"/>
              <a:ext cx="2743200" cy="850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381000" y="5927725"/>
            <a:ext cx="8001000" cy="396875"/>
            <a:chOff x="381000" y="5927725"/>
            <a:chExt cx="8001000" cy="396875"/>
          </a:xfrm>
        </p:grpSpPr>
        <p:sp>
          <p:nvSpPr>
            <p:cNvPr id="135188" name="Rectangle 20"/>
            <p:cNvSpPr>
              <a:spLocks noChangeArrowheads="1"/>
            </p:cNvSpPr>
            <p:nvPr/>
          </p:nvSpPr>
          <p:spPr bwMode="auto">
            <a:xfrm>
              <a:off x="381000" y="5927725"/>
              <a:ext cx="8001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Goal is to choose</a:t>
              </a:r>
              <a:r>
                <a:rPr lang="en-US" sz="2000" dirty="0" smtClean="0">
                  <a:solidFill>
                    <a:schemeClr val="tx1"/>
                  </a:solidFill>
                </a:rPr>
                <a:t> decision regions        </a:t>
              </a:r>
              <a:r>
                <a:rPr lang="en-US" sz="2000" dirty="0">
                  <a:solidFill>
                    <a:schemeClr val="tx1"/>
                  </a:solidFill>
                </a:rPr>
                <a:t>as to minimize expected loss.</a:t>
              </a:r>
            </a:p>
          </p:txBody>
        </p:sp>
        <p:pic>
          <p:nvPicPr>
            <p:cNvPr id="135201" name="Picture 7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38600" y="6029721"/>
              <a:ext cx="304800" cy="280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5" grpId="0"/>
      <p:bldP spid="135181" grpId="0"/>
      <p:bldP spid="135182" grpId="0"/>
      <p:bldP spid="1351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Text Books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57200" y="990600"/>
            <a:ext cx="8077200" cy="550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200" dirty="0" smtClean="0"/>
              <a:t> </a:t>
            </a:r>
            <a:r>
              <a:rPr lang="en-US" sz="2200" b="1" dirty="0" smtClean="0"/>
              <a:t>Ian </a:t>
            </a:r>
            <a:r>
              <a:rPr lang="en-US" sz="2200" b="1" dirty="0" err="1" smtClean="0"/>
              <a:t>Goodfellow</a:t>
            </a:r>
            <a:r>
              <a:rPr lang="en-US" sz="2200" b="1" dirty="0" smtClean="0"/>
              <a:t>, </a:t>
            </a:r>
            <a:r>
              <a:rPr lang="en-US" sz="2200" b="1" dirty="0" err="1" smtClean="0"/>
              <a:t>Yoshua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Bengio</a:t>
            </a:r>
            <a:r>
              <a:rPr lang="en-US" sz="2200" b="1" dirty="0" smtClean="0"/>
              <a:t>, Aaron </a:t>
            </a:r>
            <a:r>
              <a:rPr lang="en-US" sz="2200" b="1" dirty="0" err="1" smtClean="0"/>
              <a:t>Courville</a:t>
            </a:r>
            <a:r>
              <a:rPr lang="en-US" sz="2200" b="1" dirty="0" smtClean="0"/>
              <a:t> (2016) </a:t>
            </a:r>
          </a:p>
          <a:p>
            <a:r>
              <a:rPr lang="en-US" sz="2200" b="1" dirty="0" smtClean="0"/>
              <a:t>Deep Learning Book </a:t>
            </a:r>
            <a:r>
              <a:rPr lang="en-US" sz="2200" dirty="0" smtClean="0"/>
              <a:t>(available online)</a:t>
            </a:r>
          </a:p>
          <a:p>
            <a:pPr>
              <a:buFont typeface="Arial"/>
              <a:buChar char="•"/>
            </a:pPr>
            <a:endParaRPr lang="en-US" sz="2200" b="1" dirty="0" smtClean="0"/>
          </a:p>
          <a:p>
            <a:pPr>
              <a:buFont typeface="Arial"/>
              <a:buChar char="•"/>
            </a:pPr>
            <a:r>
              <a:rPr lang="en-US" sz="2200" b="1" dirty="0" smtClean="0"/>
              <a:t> Christopher M. Bishop (2006) </a:t>
            </a:r>
            <a:r>
              <a:rPr lang="en-US" sz="2200" b="1" dirty="0" smtClean="0">
                <a:hlinkClick r:id="rId3"/>
              </a:rPr>
              <a:t>Pattern Recognition and Machine Learning, </a:t>
            </a:r>
            <a:r>
              <a:rPr lang="en-US" sz="2200" b="1" dirty="0" smtClean="0"/>
              <a:t>Springer. </a:t>
            </a:r>
          </a:p>
          <a:p>
            <a:endParaRPr lang="en-US" sz="2200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Kevin Murphy (2013) </a:t>
            </a:r>
          </a:p>
          <a:p>
            <a:r>
              <a:rPr lang="en-US" sz="2200" dirty="0" smtClean="0"/>
              <a:t>Machine Learning: A Probabilistic Perspective</a:t>
            </a:r>
          </a:p>
          <a:p>
            <a:endParaRPr lang="en-US" sz="2200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Trevor Hastie, Robert </a:t>
            </a:r>
            <a:r>
              <a:rPr lang="en-US" sz="2200" dirty="0" err="1" smtClean="0"/>
              <a:t>Tibshirani</a:t>
            </a:r>
            <a:r>
              <a:rPr lang="en-US" sz="2200" dirty="0" smtClean="0"/>
              <a:t>, Jerome Friedman (2009) </a:t>
            </a:r>
            <a:r>
              <a:rPr lang="en-US" sz="2200" dirty="0" smtClean="0">
                <a:hlinkClick r:id="rId4"/>
              </a:rPr>
              <a:t>The Elements of Statistical Learning </a:t>
            </a:r>
            <a:r>
              <a:rPr lang="en-US" sz="2200" dirty="0" smtClean="0"/>
              <a:t>(available online)</a:t>
            </a:r>
          </a:p>
          <a:p>
            <a:endParaRPr lang="en-US" sz="2200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David MacKay (2003) </a:t>
            </a:r>
            <a:r>
              <a:rPr lang="en-US" sz="2200" dirty="0" smtClean="0">
                <a:hlinkClick r:id="rId5"/>
              </a:rPr>
              <a:t>Information Theory, Inference, and Learning Algorithms 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Most of the figures and material will come from these books. 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Regression</a:t>
            </a:r>
          </a:p>
        </p:txBody>
      </p:sp>
      <p:sp>
        <p:nvSpPr>
          <p:cNvPr id="124933" name="Rectangle 5"/>
          <p:cNvSpPr>
            <a:spLocks noChangeArrowheads="1"/>
          </p:cNvSpPr>
          <p:nvPr/>
        </p:nvSpPr>
        <p:spPr bwMode="auto">
          <a:xfrm>
            <a:off x="457200" y="2133600"/>
            <a:ext cx="815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decision step consists of finding an estimate </a:t>
            </a:r>
            <a:r>
              <a:rPr lang="en-US" sz="2000" dirty="0" err="1">
                <a:solidFill>
                  <a:schemeClr val="tx1"/>
                </a:solidFill>
              </a:rPr>
              <a:t>y(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) of </a:t>
            </a:r>
            <a:r>
              <a:rPr lang="en-US" sz="2000" dirty="0" err="1">
                <a:solidFill>
                  <a:schemeClr val="tx1"/>
                </a:solidFill>
              </a:rPr>
              <a:t>t</a:t>
            </a:r>
            <a:r>
              <a:rPr lang="en-US" sz="2000" dirty="0">
                <a:solidFill>
                  <a:schemeClr val="tx1"/>
                </a:solidFill>
              </a:rPr>
              <a:t> for each input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. 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7200" y="3505200"/>
            <a:ext cx="7772400" cy="1024726"/>
            <a:chOff x="457200" y="3505200"/>
            <a:chExt cx="7772400" cy="1024726"/>
          </a:xfrm>
        </p:grpSpPr>
        <p:pic>
          <p:nvPicPr>
            <p:cNvPr id="124950" name="Picture 22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219200" y="3945726"/>
              <a:ext cx="37084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4937" name="Rectangle 9"/>
            <p:cNvSpPr>
              <a:spLocks noChangeArrowheads="1"/>
            </p:cNvSpPr>
            <p:nvPr/>
          </p:nvSpPr>
          <p:spPr bwMode="auto">
            <a:xfrm>
              <a:off x="457200" y="3505200"/>
              <a:ext cx="7772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 The average, or expected, loss is given by: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2590800"/>
            <a:ext cx="7772400" cy="701675"/>
            <a:chOff x="457200" y="2590800"/>
            <a:chExt cx="7772400" cy="701675"/>
          </a:xfrm>
        </p:grpSpPr>
        <p:sp>
          <p:nvSpPr>
            <p:cNvPr id="124936" name="Rectangle 8"/>
            <p:cNvSpPr>
              <a:spLocks noChangeArrowheads="1"/>
            </p:cNvSpPr>
            <p:nvPr/>
          </p:nvSpPr>
          <p:spPr bwMode="auto">
            <a:xfrm>
              <a:off x="457200" y="2590800"/>
              <a:ext cx="77724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 smtClean="0">
                  <a:solidFill>
                    <a:srgbClr val="000000"/>
                  </a:solidFill>
                </a:rPr>
                <a:t> To quantify </a:t>
              </a:r>
              <a:r>
                <a:rPr lang="en-US" sz="2000" dirty="0">
                  <a:solidFill>
                    <a:srgbClr val="000000"/>
                  </a:solidFill>
                </a:rPr>
                <a:t>what it means to do well or poorly on a task, we need to define a loss (error) function:</a:t>
              </a:r>
            </a:p>
          </p:txBody>
        </p:sp>
        <p:pic>
          <p:nvPicPr>
            <p:cNvPr id="124949" name="Picture 21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81400" y="3008038"/>
              <a:ext cx="11176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2" name="Group 11"/>
          <p:cNvGrpSpPr/>
          <p:nvPr/>
        </p:nvGrpSpPr>
        <p:grpSpPr>
          <a:xfrm>
            <a:off x="457200" y="1219200"/>
            <a:ext cx="7772400" cy="701675"/>
            <a:chOff x="457200" y="1219200"/>
            <a:chExt cx="7772400" cy="701675"/>
          </a:xfrm>
        </p:grpSpPr>
        <p:sp>
          <p:nvSpPr>
            <p:cNvPr id="124932" name="Rectangle 4"/>
            <p:cNvSpPr>
              <a:spLocks noChangeArrowheads="1"/>
            </p:cNvSpPr>
            <p:nvPr/>
          </p:nvSpPr>
          <p:spPr bwMode="auto">
            <a:xfrm>
              <a:off x="457200" y="1219200"/>
              <a:ext cx="77724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Let </a:t>
              </a:r>
              <a:r>
                <a:rPr lang="en-US" sz="2000" b="1" dirty="0" err="1">
                  <a:solidFill>
                    <a:schemeClr val="tx1"/>
                  </a:solidFill>
                </a:rPr>
                <a:t>x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cmsy10" charset="0"/>
                </a:rPr>
                <a:t>2</a:t>
              </a:r>
              <a:r>
                <a:rPr lang="en-US" sz="2000" dirty="0">
                  <a:solidFill>
                    <a:schemeClr val="tx1"/>
                  </a:solidFill>
                </a:rPr>
                <a:t> R</a:t>
              </a:r>
              <a:r>
                <a:rPr lang="en-US" sz="2000" baseline="30000" dirty="0">
                  <a:solidFill>
                    <a:schemeClr val="tx1"/>
                  </a:solidFill>
                </a:rPr>
                <a:t>d</a:t>
              </a:r>
              <a:r>
                <a:rPr lang="en-US" sz="2000" dirty="0">
                  <a:solidFill>
                    <a:schemeClr val="tx1"/>
                  </a:solidFill>
                </a:rPr>
                <a:t> denote a real-valued input vector, and </a:t>
              </a:r>
              <a:r>
                <a:rPr lang="en-US" sz="2000" dirty="0" err="1">
                  <a:solidFill>
                    <a:schemeClr val="tx1"/>
                  </a:solidFill>
                </a:rPr>
                <a:t>t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  <a:latin typeface="cmsy10" charset="0"/>
                </a:rPr>
                <a:t>2</a:t>
              </a:r>
              <a:r>
                <a:rPr lang="en-US" sz="2000" dirty="0">
                  <a:solidFill>
                    <a:schemeClr val="tx1"/>
                  </a:solidFill>
                </a:rPr>
                <a:t> R denote a real-valued random target (output) variable with </a:t>
              </a:r>
              <a:r>
                <a:rPr lang="en-US" sz="2000" dirty="0" smtClean="0">
                  <a:solidFill>
                    <a:schemeClr val="tx1"/>
                  </a:solidFill>
                </a:rPr>
                <a:t>joint the </a:t>
              </a:r>
              <a:r>
                <a:rPr lang="en-US" sz="2000" dirty="0">
                  <a:solidFill>
                    <a:schemeClr val="tx1"/>
                  </a:solidFill>
                </a:rPr>
                <a:t>distribution             </a:t>
              </a:r>
            </a:p>
          </p:txBody>
        </p:sp>
        <p:pic>
          <p:nvPicPr>
            <p:cNvPr id="124948" name="Picture 20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327773" y="1612775"/>
              <a:ext cx="7620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5" name="Group 14"/>
          <p:cNvGrpSpPr/>
          <p:nvPr/>
        </p:nvGrpSpPr>
        <p:grpSpPr>
          <a:xfrm>
            <a:off x="457200" y="4708525"/>
            <a:ext cx="7772400" cy="1133475"/>
            <a:chOff x="457200" y="4708525"/>
            <a:chExt cx="7772400" cy="1133475"/>
          </a:xfrm>
        </p:grpSpPr>
        <p:sp>
          <p:nvSpPr>
            <p:cNvPr id="124940" name="Rectangle 12"/>
            <p:cNvSpPr>
              <a:spLocks noChangeArrowheads="1"/>
            </p:cNvSpPr>
            <p:nvPr/>
          </p:nvSpPr>
          <p:spPr bwMode="auto">
            <a:xfrm>
              <a:off x="457200" y="4708525"/>
              <a:ext cx="7772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 If we use squared loss, we obtain:</a:t>
              </a:r>
            </a:p>
          </p:txBody>
        </p:sp>
        <p:pic>
          <p:nvPicPr>
            <p:cNvPr id="124952" name="Picture 24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143000" y="5257800"/>
              <a:ext cx="3886200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181600" y="3545680"/>
            <a:ext cx="3835408" cy="285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Text Box 3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Squared Loss Function</a:t>
            </a:r>
          </a:p>
        </p:txBody>
      </p:sp>
      <p:sp>
        <p:nvSpPr>
          <p:cNvPr id="120844" name="Rectangle 12"/>
          <p:cNvSpPr>
            <a:spLocks noChangeArrowheads="1"/>
          </p:cNvSpPr>
          <p:nvPr/>
        </p:nvSpPr>
        <p:spPr bwMode="auto">
          <a:xfrm>
            <a:off x="457200" y="990600"/>
            <a:ext cx="777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 If we use squared loss, we obtain:</a:t>
            </a:r>
          </a:p>
        </p:txBody>
      </p:sp>
      <p:sp>
        <p:nvSpPr>
          <p:cNvPr id="120848" name="Rectangle 16"/>
          <p:cNvSpPr>
            <a:spLocks noChangeArrowheads="1"/>
          </p:cNvSpPr>
          <p:nvPr/>
        </p:nvSpPr>
        <p:spPr bwMode="auto">
          <a:xfrm>
            <a:off x="533400" y="2057400"/>
            <a:ext cx="777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Our goal is to choose </a:t>
            </a:r>
            <a:r>
              <a:rPr lang="en-US" sz="2000" dirty="0" err="1">
                <a:solidFill>
                  <a:srgbClr val="000000"/>
                </a:solidFill>
              </a:rPr>
              <a:t>y(x</a:t>
            </a:r>
            <a:r>
              <a:rPr lang="en-US" sz="2000" dirty="0">
                <a:solidFill>
                  <a:srgbClr val="000000"/>
                </a:solidFill>
              </a:rPr>
              <a:t>) so as</a:t>
            </a:r>
            <a:r>
              <a:rPr lang="en-US" sz="2000" dirty="0" smtClean="0">
                <a:solidFill>
                  <a:srgbClr val="000000"/>
                </a:solidFill>
              </a:rPr>
              <a:t> to minimize the expected </a:t>
            </a:r>
            <a:r>
              <a:rPr lang="en-US" sz="2000" dirty="0">
                <a:solidFill>
                  <a:srgbClr val="000000"/>
                </a:solidFill>
              </a:rPr>
              <a:t>squared loss. </a:t>
            </a:r>
          </a:p>
        </p:txBody>
      </p:sp>
      <p:sp>
        <p:nvSpPr>
          <p:cNvPr id="120849" name="Rectangle 17"/>
          <p:cNvSpPr>
            <a:spLocks noChangeArrowheads="1"/>
          </p:cNvSpPr>
          <p:nvPr/>
        </p:nvSpPr>
        <p:spPr bwMode="auto">
          <a:xfrm>
            <a:off x="533400" y="2514600"/>
            <a:ext cx="7772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The optimal solution</a:t>
            </a:r>
            <a:r>
              <a:rPr lang="en-US" sz="2000" dirty="0" smtClean="0">
                <a:solidFill>
                  <a:srgbClr val="000000"/>
                </a:solidFill>
              </a:rPr>
              <a:t> (if we assume a completely flexible function) is </a:t>
            </a:r>
            <a:r>
              <a:rPr lang="en-US" sz="2000" dirty="0">
                <a:solidFill>
                  <a:srgbClr val="000000"/>
                </a:solidFill>
              </a:rPr>
              <a:t>the conditional average:</a:t>
            </a:r>
          </a:p>
        </p:txBody>
      </p:sp>
      <p:pic>
        <p:nvPicPr>
          <p:cNvPr id="120863" name="Picture 3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921000" y="2997200"/>
            <a:ext cx="3098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853" name="Picture 2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400" y="3657600"/>
            <a:ext cx="4419600" cy="29749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pic>
        <p:nvPicPr>
          <p:cNvPr id="120861" name="Picture 2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286000" y="1447800"/>
            <a:ext cx="3886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4648200" y="3794125"/>
            <a:ext cx="4343400" cy="1311275"/>
            <a:chOff x="4648200" y="3794125"/>
            <a:chExt cx="4343400" cy="1311275"/>
          </a:xfrm>
        </p:grpSpPr>
        <p:sp>
          <p:nvSpPr>
            <p:cNvPr id="120854" name="Rectangle 22"/>
            <p:cNvSpPr>
              <a:spLocks noChangeArrowheads="1"/>
            </p:cNvSpPr>
            <p:nvPr/>
          </p:nvSpPr>
          <p:spPr bwMode="auto">
            <a:xfrm>
              <a:off x="4648200" y="3794125"/>
              <a:ext cx="4343400" cy="1311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>
                  <a:solidFill>
                    <a:srgbClr val="000000"/>
                  </a:solidFill>
                </a:rPr>
                <a:t>The regression function y(</a:t>
              </a:r>
              <a:r>
                <a:rPr lang="en-US" sz="2000" b="1">
                  <a:solidFill>
                    <a:srgbClr val="000000"/>
                  </a:solidFill>
                </a:rPr>
                <a:t>x</a:t>
              </a:r>
              <a:r>
                <a:rPr lang="en-US" sz="2000">
                  <a:solidFill>
                    <a:srgbClr val="000000"/>
                  </a:solidFill>
                </a:rPr>
                <a:t>) that minimizes the expected squared loss is given by the mean of the conditional distribution</a:t>
              </a:r>
            </a:p>
          </p:txBody>
        </p:sp>
        <p:pic>
          <p:nvPicPr>
            <p:cNvPr id="120865" name="Picture 33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994400" y="4793059"/>
              <a:ext cx="7112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8" grpId="0"/>
      <p:bldP spid="12084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Squared Loss Function</a:t>
            </a:r>
          </a:p>
        </p:txBody>
      </p:sp>
      <p:sp>
        <p:nvSpPr>
          <p:cNvPr id="122883" name="Rectangle 3"/>
          <p:cNvSpPr>
            <a:spLocks noChangeArrowheads="1"/>
          </p:cNvSpPr>
          <p:nvPr/>
        </p:nvSpPr>
        <p:spPr bwMode="auto">
          <a:xfrm>
            <a:off x="457200" y="990600"/>
            <a:ext cx="777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If we use squared loss, we obtain:</a:t>
            </a:r>
          </a:p>
        </p:txBody>
      </p:sp>
      <p:pic>
        <p:nvPicPr>
          <p:cNvPr id="122914" name="Picture 3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62000" y="1574800"/>
            <a:ext cx="4572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7" name="Picture 3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257300" y="1955800"/>
            <a:ext cx="7112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2899" name="Rectangle 19"/>
          <p:cNvSpPr>
            <a:spLocks noChangeArrowheads="1"/>
          </p:cNvSpPr>
          <p:nvPr/>
        </p:nvSpPr>
        <p:spPr bwMode="auto">
          <a:xfrm>
            <a:off x="533400" y="2482850"/>
            <a:ext cx="777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Plugging  into expected loss: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00200" y="3641725"/>
            <a:ext cx="4572000" cy="1006475"/>
            <a:chOff x="1600200" y="3641725"/>
            <a:chExt cx="4572000" cy="1006475"/>
          </a:xfrm>
        </p:grpSpPr>
        <p:sp>
          <p:nvSpPr>
            <p:cNvPr id="122903" name="AutoShape 23"/>
            <p:cNvSpPr>
              <a:spLocks/>
            </p:cNvSpPr>
            <p:nvPr/>
          </p:nvSpPr>
          <p:spPr bwMode="auto">
            <a:xfrm rot="16200000">
              <a:off x="3810000" y="2727325"/>
              <a:ext cx="304800" cy="2133600"/>
            </a:xfrm>
            <a:prstGeom prst="leftBrace">
              <a:avLst>
                <a:gd name="adj1" fmla="val 58333"/>
                <a:gd name="adj2" fmla="val 48958"/>
              </a:avLst>
            </a:prstGeom>
            <a:noFill/>
            <a:ln w="25400">
              <a:solidFill>
                <a:srgbClr val="0602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22892" name="Rectangle 12"/>
            <p:cNvSpPr>
              <a:spLocks noChangeArrowheads="1"/>
            </p:cNvSpPr>
            <p:nvPr/>
          </p:nvSpPr>
          <p:spPr bwMode="auto">
            <a:xfrm>
              <a:off x="1600200" y="3946525"/>
              <a:ext cx="45720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rgbClr val="000000"/>
                  </a:solidFill>
                </a:rPr>
                <a:t>expected loss is minimized </a:t>
              </a:r>
            </a:p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rgbClr val="000000"/>
                  </a:solidFill>
                </a:rPr>
                <a:t>when </a:t>
              </a:r>
            </a:p>
          </p:txBody>
        </p:sp>
        <p:pic>
          <p:nvPicPr>
            <p:cNvPr id="122913" name="Picture 33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335213" y="4338638"/>
              <a:ext cx="15240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5" name="Group 14"/>
          <p:cNvGrpSpPr/>
          <p:nvPr/>
        </p:nvGrpSpPr>
        <p:grpSpPr>
          <a:xfrm>
            <a:off x="5410200" y="3641725"/>
            <a:ext cx="3505200" cy="990600"/>
            <a:chOff x="5410200" y="3641725"/>
            <a:chExt cx="3505200" cy="990600"/>
          </a:xfrm>
        </p:grpSpPr>
        <p:sp>
          <p:nvSpPr>
            <p:cNvPr id="122894" name="Rectangle 14"/>
            <p:cNvSpPr>
              <a:spLocks noChangeArrowheads="1"/>
            </p:cNvSpPr>
            <p:nvPr/>
          </p:nvSpPr>
          <p:spPr bwMode="auto">
            <a:xfrm>
              <a:off x="5410200" y="3930650"/>
              <a:ext cx="35052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rgbClr val="000000"/>
                  </a:solidFill>
                </a:rPr>
                <a:t>intrinsic variability of the </a:t>
              </a:r>
            </a:p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rgbClr val="000000"/>
                  </a:solidFill>
                </a:rPr>
                <a:t>target values.</a:t>
              </a:r>
            </a:p>
          </p:txBody>
        </p:sp>
        <p:sp>
          <p:nvSpPr>
            <p:cNvPr id="122907" name="AutoShape 27"/>
            <p:cNvSpPr>
              <a:spLocks/>
            </p:cNvSpPr>
            <p:nvPr/>
          </p:nvSpPr>
          <p:spPr bwMode="auto">
            <a:xfrm rot="16200000">
              <a:off x="6553200" y="2727325"/>
              <a:ext cx="304800" cy="2133600"/>
            </a:xfrm>
            <a:prstGeom prst="leftBrace">
              <a:avLst>
                <a:gd name="adj1" fmla="val 58333"/>
                <a:gd name="adj2" fmla="val 48958"/>
              </a:avLst>
            </a:prstGeom>
            <a:noFill/>
            <a:ln w="25400">
              <a:solidFill>
                <a:srgbClr val="0602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122908" name="Rectangle 28"/>
          <p:cNvSpPr>
            <a:spLocks noChangeArrowheads="1"/>
          </p:cNvSpPr>
          <p:nvPr/>
        </p:nvSpPr>
        <p:spPr bwMode="auto">
          <a:xfrm>
            <a:off x="4800600" y="4876800"/>
            <a:ext cx="41910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Because it is independent noise, it represents an irreducible minimum value of expected loss.</a:t>
            </a:r>
          </a:p>
        </p:txBody>
      </p:sp>
      <p:pic>
        <p:nvPicPr>
          <p:cNvPr id="122911" name="Picture 8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3032125"/>
            <a:ext cx="6070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/>
      <p:bldP spid="122899" grpId="0"/>
      <p:bldP spid="12290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Other Loss Function</a:t>
            </a:r>
          </a:p>
        </p:txBody>
      </p:sp>
      <p:sp>
        <p:nvSpPr>
          <p:cNvPr id="186371" name="Rectangle 3"/>
          <p:cNvSpPr>
            <a:spLocks noChangeArrowheads="1"/>
          </p:cNvSpPr>
          <p:nvPr/>
        </p:nvSpPr>
        <p:spPr bwMode="auto">
          <a:xfrm>
            <a:off x="457200" y="1066800"/>
            <a:ext cx="7772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 Simple generalization of the squared loss, called the </a:t>
            </a:r>
            <a:r>
              <a:rPr lang="en-US" sz="2000" i="1" dirty="0" err="1">
                <a:solidFill>
                  <a:srgbClr val="000000"/>
                </a:solidFill>
              </a:rPr>
              <a:t>Minkowski</a:t>
            </a:r>
            <a:r>
              <a:rPr lang="en-US" sz="2000" dirty="0">
                <a:solidFill>
                  <a:srgbClr val="000000"/>
                </a:solidFill>
              </a:rPr>
              <a:t> loss:</a:t>
            </a:r>
          </a:p>
        </p:txBody>
      </p:sp>
      <p:pic>
        <p:nvPicPr>
          <p:cNvPr id="186375" name="Picture 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905000" y="1752600"/>
            <a:ext cx="3886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533400" y="2819400"/>
            <a:ext cx="7772400" cy="396875"/>
            <a:chOff x="533400" y="2819400"/>
            <a:chExt cx="7772400" cy="396875"/>
          </a:xfrm>
        </p:grpSpPr>
        <p:sp>
          <p:nvSpPr>
            <p:cNvPr id="186372" name="Rectangle 4"/>
            <p:cNvSpPr>
              <a:spLocks noChangeArrowheads="1"/>
            </p:cNvSpPr>
            <p:nvPr/>
          </p:nvSpPr>
          <p:spPr bwMode="auto">
            <a:xfrm>
              <a:off x="533400" y="2819400"/>
              <a:ext cx="7772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>
                  <a:solidFill>
                    <a:srgbClr val="000000"/>
                  </a:solidFill>
                </a:rPr>
                <a:t> The minimum of          is given by:</a:t>
              </a:r>
            </a:p>
          </p:txBody>
        </p:sp>
        <p:pic>
          <p:nvPicPr>
            <p:cNvPr id="186377" name="Picture 9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544763" y="2930126"/>
              <a:ext cx="4572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86378" name="Rectangle 10"/>
          <p:cNvSpPr>
            <a:spLocks noChangeArrowheads="1"/>
          </p:cNvSpPr>
          <p:nvPr/>
        </p:nvSpPr>
        <p:spPr bwMode="auto">
          <a:xfrm>
            <a:off x="304800" y="3276600"/>
            <a:ext cx="7772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688975" lvl="1" indent="-177800">
              <a:lnSpc>
                <a:spcPts val="2400"/>
              </a:lnSpc>
              <a:buFont typeface="Times" charset="0"/>
              <a:buChar char="-"/>
            </a:pPr>
            <a:r>
              <a:rPr lang="en-US" sz="2000" dirty="0">
                <a:solidFill>
                  <a:srgbClr val="000000"/>
                </a:solidFill>
              </a:rPr>
              <a:t>the conditional mean </a:t>
            </a:r>
            <a:r>
              <a:rPr lang="en-US" sz="2000" dirty="0" smtClean="0">
                <a:solidFill>
                  <a:srgbClr val="000000"/>
                </a:solidFill>
              </a:rPr>
              <a:t>for </a:t>
            </a:r>
            <a:r>
              <a:rPr lang="en-US" sz="2000" dirty="0" err="1">
                <a:solidFill>
                  <a:srgbClr val="000000"/>
                </a:solidFill>
              </a:rPr>
              <a:t>q</a:t>
            </a:r>
            <a:r>
              <a:rPr lang="en-US" sz="2000" dirty="0">
                <a:solidFill>
                  <a:srgbClr val="000000"/>
                </a:solidFill>
              </a:rPr>
              <a:t>=2, </a:t>
            </a:r>
          </a:p>
          <a:p>
            <a:pPr marL="688975" lvl="1" indent="-177800">
              <a:lnSpc>
                <a:spcPts val="2400"/>
              </a:lnSpc>
              <a:buFont typeface="Times" charset="0"/>
              <a:buChar char="-"/>
            </a:pPr>
            <a:r>
              <a:rPr lang="en-US" sz="2000" dirty="0">
                <a:solidFill>
                  <a:srgbClr val="000000"/>
                </a:solidFill>
              </a:rPr>
              <a:t>the conditional median when </a:t>
            </a:r>
            <a:r>
              <a:rPr lang="en-US" sz="2000" dirty="0" err="1">
                <a:solidFill>
                  <a:srgbClr val="000000"/>
                </a:solidFill>
              </a:rPr>
              <a:t>q</a:t>
            </a:r>
            <a:r>
              <a:rPr lang="en-US" sz="2000" dirty="0">
                <a:solidFill>
                  <a:srgbClr val="000000"/>
                </a:solidFill>
              </a:rPr>
              <a:t>=1, and </a:t>
            </a:r>
          </a:p>
          <a:p>
            <a:pPr marL="688975" lvl="1" indent="-177800">
              <a:lnSpc>
                <a:spcPts val="2400"/>
              </a:lnSpc>
              <a:buFont typeface="Times" charset="0"/>
              <a:buChar char="-"/>
            </a:pPr>
            <a:r>
              <a:rPr lang="en-US" sz="2000" dirty="0">
                <a:solidFill>
                  <a:srgbClr val="000000"/>
                </a:solidFill>
              </a:rPr>
              <a:t>the conditional mode for </a:t>
            </a:r>
            <a:r>
              <a:rPr lang="en-US" sz="2000" dirty="0" err="1">
                <a:solidFill>
                  <a:srgbClr val="000000"/>
                </a:solidFill>
              </a:rPr>
              <a:t>q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msy10" charset="0"/>
              </a:rPr>
              <a:t>!</a:t>
            </a:r>
            <a:r>
              <a:rPr lang="en-US" sz="2000" dirty="0">
                <a:solidFill>
                  <a:srgbClr val="000000"/>
                </a:solidFill>
              </a:rPr>
              <a:t> 0.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Discriminative vs. Generative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457200" y="1219200"/>
            <a:ext cx="312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rgbClr val="FF0F18"/>
                </a:solidFill>
              </a:rPr>
              <a:t> Generative Approach:</a:t>
            </a:r>
          </a:p>
        </p:txBody>
      </p:sp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533400" y="3673475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rgbClr val="FF0F18"/>
                </a:solidFill>
              </a:rPr>
              <a:t> Discriminative Approach: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90575" y="1774825"/>
            <a:ext cx="4848225" cy="396875"/>
            <a:chOff x="790575" y="1774825"/>
            <a:chExt cx="4848225" cy="396875"/>
          </a:xfrm>
        </p:grpSpPr>
        <p:pic>
          <p:nvPicPr>
            <p:cNvPr id="139290" name="Picture 26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05200" y="1858167"/>
              <a:ext cx="21336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9280" name="Rectangle 16"/>
            <p:cNvSpPr>
              <a:spLocks noChangeArrowheads="1"/>
            </p:cNvSpPr>
            <p:nvPr/>
          </p:nvSpPr>
          <p:spPr bwMode="auto">
            <a:xfrm>
              <a:off x="790575" y="1774825"/>
              <a:ext cx="46958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rgbClr val="000000"/>
                  </a:solidFill>
                </a:rPr>
                <a:t>Model the joint density: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43000" y="2108200"/>
            <a:ext cx="5257800" cy="396875"/>
            <a:chOff x="1143000" y="2108200"/>
            <a:chExt cx="5257800" cy="396875"/>
          </a:xfrm>
        </p:grpSpPr>
        <p:sp>
          <p:nvSpPr>
            <p:cNvPr id="139281" name="Rectangle 17"/>
            <p:cNvSpPr>
              <a:spLocks noChangeArrowheads="1"/>
            </p:cNvSpPr>
            <p:nvPr/>
          </p:nvSpPr>
          <p:spPr bwMode="auto">
            <a:xfrm>
              <a:off x="1143000" y="2108200"/>
              <a:ext cx="52578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rgbClr val="000000"/>
                  </a:solidFill>
                </a:rPr>
                <a:t> or joint distribution:</a:t>
              </a:r>
            </a:p>
          </p:txBody>
        </p:sp>
        <p:pic>
          <p:nvPicPr>
            <p:cNvPr id="139291" name="Picture 27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479800" y="2200275"/>
              <a:ext cx="26924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7" name="Group 16"/>
          <p:cNvGrpSpPr/>
          <p:nvPr/>
        </p:nvGrpSpPr>
        <p:grpSpPr>
          <a:xfrm>
            <a:off x="790575" y="2762250"/>
            <a:ext cx="4670425" cy="742950"/>
            <a:chOff x="790575" y="2762250"/>
            <a:chExt cx="4670425" cy="742950"/>
          </a:xfrm>
        </p:grpSpPr>
        <p:sp>
          <p:nvSpPr>
            <p:cNvPr id="139284" name="Rectangle 20"/>
            <p:cNvSpPr>
              <a:spLocks noChangeArrowheads="1"/>
            </p:cNvSpPr>
            <p:nvPr/>
          </p:nvSpPr>
          <p:spPr bwMode="auto">
            <a:xfrm>
              <a:off x="790575" y="2762250"/>
              <a:ext cx="2714625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rgbClr val="000000"/>
                  </a:solidFill>
                </a:rPr>
                <a:t>Infer conditional density:</a:t>
              </a:r>
            </a:p>
          </p:txBody>
        </p:sp>
        <p:pic>
          <p:nvPicPr>
            <p:cNvPr id="139292" name="Picture 28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276600" y="2870200"/>
              <a:ext cx="2184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8" name="Group 17"/>
          <p:cNvGrpSpPr/>
          <p:nvPr/>
        </p:nvGrpSpPr>
        <p:grpSpPr>
          <a:xfrm>
            <a:off x="838200" y="4191000"/>
            <a:ext cx="6096000" cy="396875"/>
            <a:chOff x="838200" y="4191000"/>
            <a:chExt cx="6096000" cy="396875"/>
          </a:xfrm>
        </p:grpSpPr>
        <p:sp>
          <p:nvSpPr>
            <p:cNvPr id="139287" name="Rectangle 23"/>
            <p:cNvSpPr>
              <a:spLocks noChangeArrowheads="1"/>
            </p:cNvSpPr>
            <p:nvPr/>
          </p:nvSpPr>
          <p:spPr bwMode="auto">
            <a:xfrm>
              <a:off x="838200" y="4191000"/>
              <a:ext cx="6096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rgbClr val="000000"/>
                  </a:solidFill>
                </a:rPr>
                <a:t>Model conditional </a:t>
              </a:r>
              <a:r>
                <a:rPr lang="en-US" sz="2000" dirty="0" smtClean="0">
                  <a:solidFill>
                    <a:srgbClr val="000000"/>
                  </a:solidFill>
                </a:rPr>
                <a:t>density              </a:t>
              </a:r>
              <a:r>
                <a:rPr lang="en-US" sz="2000" dirty="0">
                  <a:solidFill>
                    <a:srgbClr val="000000"/>
                  </a:solidFill>
                </a:rPr>
                <a:t>directly.</a:t>
              </a:r>
            </a:p>
          </p:txBody>
        </p:sp>
        <p:pic>
          <p:nvPicPr>
            <p:cNvPr id="139289" name="Picture 25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677444" y="4283471"/>
              <a:ext cx="6604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7" grpId="0"/>
      <p:bldP spid="13927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55" name="Picture 4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889000" y="3733800"/>
            <a:ext cx="75692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1354" name="Picture 4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1143000" y="1397000"/>
            <a:ext cx="65278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chemeClr val="tx1"/>
                </a:solidFill>
              </a:rPr>
              <a:t>Linear Basis Function Models</a:t>
            </a:r>
          </a:p>
        </p:txBody>
      </p:sp>
      <p:sp>
        <p:nvSpPr>
          <p:cNvPr id="141325" name="Rectangle 13"/>
          <p:cNvSpPr>
            <a:spLocks noChangeArrowheads="1"/>
          </p:cNvSpPr>
          <p:nvPr/>
        </p:nvSpPr>
        <p:spPr bwMode="auto">
          <a:xfrm>
            <a:off x="381000" y="1066800"/>
            <a:ext cx="8534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Remember, the simplest linear model for regression: 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81000" y="2727325"/>
            <a:ext cx="8534400" cy="400110"/>
            <a:chOff x="381000" y="2727325"/>
            <a:chExt cx="8534400" cy="400110"/>
          </a:xfrm>
        </p:grpSpPr>
        <p:sp>
          <p:nvSpPr>
            <p:cNvPr id="141330" name="Rectangle 18"/>
            <p:cNvSpPr>
              <a:spLocks noChangeArrowheads="1"/>
            </p:cNvSpPr>
            <p:nvPr/>
          </p:nvSpPr>
          <p:spPr bwMode="auto">
            <a:xfrm>
              <a:off x="381000" y="2727325"/>
              <a:ext cx="85344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rgbClr val="FF0F18"/>
                  </a:solidFill>
                </a:rPr>
                <a:t>Key property</a:t>
              </a:r>
              <a:r>
                <a:rPr lang="en-US" sz="2000" dirty="0">
                  <a:solidFill>
                    <a:schemeClr val="tx1"/>
                  </a:solidFill>
                </a:rPr>
                <a:t>: linear function of the </a:t>
              </a:r>
              <a:r>
                <a:rPr lang="en-US" sz="2000" dirty="0" smtClean="0">
                  <a:solidFill>
                    <a:schemeClr val="tx1"/>
                  </a:solidFill>
                </a:rPr>
                <a:t>parameters                           </a:t>
              </a:r>
              <a:r>
                <a:rPr lang="en-US" sz="2000" dirty="0">
                  <a:solidFill>
                    <a:schemeClr val="tx1"/>
                  </a:solidFill>
                </a:rPr>
                <a:t>. </a:t>
              </a:r>
            </a:p>
          </p:txBody>
        </p:sp>
        <p:pic>
          <p:nvPicPr>
            <p:cNvPr id="141332" name="Picture 20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5396708" y="2894409"/>
              <a:ext cx="1447800" cy="17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41333" name="Rectangle 21"/>
          <p:cNvSpPr>
            <a:spLocks noChangeArrowheads="1"/>
          </p:cNvSpPr>
          <p:nvPr/>
        </p:nvSpPr>
        <p:spPr bwMode="auto">
          <a:xfrm>
            <a:off x="381000" y="3184525"/>
            <a:ext cx="8534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However, it is also a linear function of</a:t>
            </a:r>
            <a:r>
              <a:rPr lang="en-US" sz="2000" dirty="0" smtClean="0">
                <a:solidFill>
                  <a:schemeClr val="tx1"/>
                </a:solidFill>
              </a:rPr>
              <a:t> the input </a:t>
            </a:r>
            <a:r>
              <a:rPr lang="en-US" sz="2000" dirty="0">
                <a:solidFill>
                  <a:schemeClr val="tx1"/>
                </a:solidFill>
              </a:rPr>
              <a:t>variables. </a:t>
            </a:r>
          </a:p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  Instead consider:</a:t>
            </a:r>
            <a:endParaRPr lang="en-US" sz="2000" b="1" baseline="30000" dirty="0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1000" y="4479925"/>
            <a:ext cx="8534400" cy="400110"/>
            <a:chOff x="381000" y="4479925"/>
            <a:chExt cx="8534400" cy="400110"/>
          </a:xfrm>
        </p:grpSpPr>
        <p:sp>
          <p:nvSpPr>
            <p:cNvPr id="141336" name="Rectangle 24"/>
            <p:cNvSpPr>
              <a:spLocks noChangeArrowheads="1"/>
            </p:cNvSpPr>
            <p:nvPr/>
          </p:nvSpPr>
          <p:spPr bwMode="auto">
            <a:xfrm>
              <a:off x="381000" y="4479925"/>
              <a:ext cx="85344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where          </a:t>
              </a:r>
              <a:r>
                <a:rPr lang="en-US" sz="2000" dirty="0" smtClean="0">
                  <a:solidFill>
                    <a:schemeClr val="tx1"/>
                  </a:solidFill>
                </a:rPr>
                <a:t>  are </a:t>
              </a:r>
              <a:r>
                <a:rPr lang="en-US" sz="2000" dirty="0">
                  <a:solidFill>
                    <a:schemeClr val="tx1"/>
                  </a:solidFill>
                </a:rPr>
                <a:t>known as </a:t>
              </a:r>
              <a:r>
                <a:rPr lang="en-US" sz="2000" dirty="0"/>
                <a:t>basis functions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endParaRPr lang="en-US" sz="2000" b="1" baseline="30000" dirty="0">
                <a:solidFill>
                  <a:schemeClr val="tx1"/>
                </a:solidFill>
              </a:endParaRPr>
            </a:p>
          </p:txBody>
        </p:sp>
        <p:pic>
          <p:nvPicPr>
            <p:cNvPr id="141341" name="Picture 29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168400" y="4579538"/>
              <a:ext cx="5842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2" name="Group 21"/>
          <p:cNvGrpSpPr/>
          <p:nvPr/>
        </p:nvGrpSpPr>
        <p:grpSpPr>
          <a:xfrm>
            <a:off x="381000" y="5013325"/>
            <a:ext cx="7239000" cy="400110"/>
            <a:chOff x="381000" y="5013325"/>
            <a:chExt cx="7239000" cy="400110"/>
          </a:xfrm>
        </p:grpSpPr>
        <p:sp>
          <p:nvSpPr>
            <p:cNvPr id="141337" name="Rectangle 25"/>
            <p:cNvSpPr>
              <a:spLocks noChangeArrowheads="1"/>
            </p:cNvSpPr>
            <p:nvPr/>
          </p:nvSpPr>
          <p:spPr bwMode="auto">
            <a:xfrm>
              <a:off x="381000" y="5013325"/>
              <a:ext cx="7239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Typically                  ,</a:t>
              </a:r>
              <a:r>
                <a:rPr lang="en-US" sz="2000" dirty="0" smtClean="0">
                  <a:solidFill>
                    <a:schemeClr val="tx1"/>
                  </a:solidFill>
                </a:rPr>
                <a:t>   so </a:t>
              </a:r>
              <a:r>
                <a:rPr lang="en-US" sz="2000" dirty="0">
                  <a:solidFill>
                    <a:schemeClr val="tx1"/>
                  </a:solidFill>
                </a:rPr>
                <a:t>that w</a:t>
              </a:r>
              <a:r>
                <a:rPr lang="en-US" sz="2000" baseline="-25000" dirty="0">
                  <a:solidFill>
                    <a:schemeClr val="tx1"/>
                  </a:solidFill>
                </a:rPr>
                <a:t>0</a:t>
              </a:r>
              <a:r>
                <a:rPr lang="en-US" sz="2000" dirty="0">
                  <a:solidFill>
                    <a:schemeClr val="tx1"/>
                  </a:solidFill>
                </a:rPr>
                <a:t> acts as a bias (or intercept).</a:t>
              </a:r>
              <a:endParaRPr lang="en-US" sz="2000" b="1" baseline="30000" dirty="0">
                <a:solidFill>
                  <a:schemeClr val="tx1"/>
                </a:solidFill>
              </a:endParaRPr>
            </a:p>
          </p:txBody>
        </p:sp>
        <p:pic>
          <p:nvPicPr>
            <p:cNvPr id="141349" name="Picture 37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574800" y="5120879"/>
              <a:ext cx="10922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3" name="Group 22"/>
          <p:cNvGrpSpPr/>
          <p:nvPr/>
        </p:nvGrpSpPr>
        <p:grpSpPr>
          <a:xfrm>
            <a:off x="381000" y="5470525"/>
            <a:ext cx="7391400" cy="400110"/>
            <a:chOff x="381000" y="5470525"/>
            <a:chExt cx="7391400" cy="400110"/>
          </a:xfrm>
        </p:grpSpPr>
        <p:sp>
          <p:nvSpPr>
            <p:cNvPr id="141338" name="Rectangle 26"/>
            <p:cNvSpPr>
              <a:spLocks noChangeArrowheads="1"/>
            </p:cNvSpPr>
            <p:nvPr/>
          </p:nvSpPr>
          <p:spPr bwMode="auto">
            <a:xfrm>
              <a:off x="381000" y="5470525"/>
              <a:ext cx="73914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In the simplest case, we use linear bases functions:</a:t>
              </a:r>
              <a:endParaRPr lang="en-US" sz="2000" b="1" baseline="30000" dirty="0">
                <a:solidFill>
                  <a:schemeClr val="tx1"/>
                </a:solidFill>
              </a:endParaRPr>
            </a:p>
          </p:txBody>
        </p:sp>
        <p:pic>
          <p:nvPicPr>
            <p:cNvPr id="141356" name="Picture 44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5917010" y="5564980"/>
              <a:ext cx="12446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4" name="Group 23"/>
          <p:cNvGrpSpPr/>
          <p:nvPr/>
        </p:nvGrpSpPr>
        <p:grpSpPr>
          <a:xfrm>
            <a:off x="381000" y="5867400"/>
            <a:ext cx="8534400" cy="707886"/>
            <a:chOff x="381000" y="5867400"/>
            <a:chExt cx="8534400" cy="707886"/>
          </a:xfrm>
        </p:grpSpPr>
        <p:sp>
          <p:nvSpPr>
            <p:cNvPr id="141339" name="Rectangle 27"/>
            <p:cNvSpPr>
              <a:spLocks noChangeArrowheads="1"/>
            </p:cNvSpPr>
            <p:nvPr/>
          </p:nvSpPr>
          <p:spPr bwMode="auto">
            <a:xfrm>
              <a:off x="381000" y="5867400"/>
              <a:ext cx="85344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Using nonlinear basis allows the functions              </a:t>
              </a:r>
              <a:r>
                <a:rPr lang="en-US" sz="2000" dirty="0" smtClean="0">
                  <a:solidFill>
                    <a:schemeClr val="tx1"/>
                  </a:solidFill>
                </a:rPr>
                <a:t>  to </a:t>
              </a:r>
              <a:r>
                <a:rPr lang="en-US" sz="2000" dirty="0">
                  <a:solidFill>
                    <a:schemeClr val="tx1"/>
                  </a:solidFill>
                </a:rPr>
                <a:t>be nonlinear functions of the input space. </a:t>
              </a:r>
              <a:endParaRPr lang="en-US" sz="2000" b="1" baseline="30000" dirty="0">
                <a:solidFill>
                  <a:schemeClr val="tx1"/>
                </a:solidFill>
              </a:endParaRPr>
            </a:p>
          </p:txBody>
        </p:sp>
        <p:pic>
          <p:nvPicPr>
            <p:cNvPr id="141347" name="Picture 35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4962922" y="5966617"/>
              <a:ext cx="8128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9" name="Group 18"/>
          <p:cNvGrpSpPr/>
          <p:nvPr/>
        </p:nvGrpSpPr>
        <p:grpSpPr>
          <a:xfrm>
            <a:off x="406400" y="2193925"/>
            <a:ext cx="8534400" cy="400110"/>
            <a:chOff x="406400" y="2193925"/>
            <a:chExt cx="8534400" cy="400110"/>
          </a:xfrm>
        </p:grpSpPr>
        <p:sp>
          <p:nvSpPr>
            <p:cNvPr id="141327" name="Rectangle 15"/>
            <p:cNvSpPr>
              <a:spLocks noChangeArrowheads="1"/>
            </p:cNvSpPr>
            <p:nvPr/>
          </p:nvSpPr>
          <p:spPr bwMode="auto">
            <a:xfrm>
              <a:off x="406400" y="2193925"/>
              <a:ext cx="85344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where                                    is</a:t>
              </a:r>
              <a:r>
                <a:rPr lang="en-US" sz="2000" dirty="0" smtClean="0">
                  <a:solidFill>
                    <a:schemeClr val="tx1"/>
                  </a:solidFill>
                </a:rPr>
                <a:t> is a </a:t>
              </a:r>
              <a:r>
                <a:rPr lang="en-US" sz="2000" dirty="0" err="1">
                  <a:solidFill>
                    <a:schemeClr val="tx1"/>
                  </a:solidFill>
                </a:rPr>
                <a:t>d</a:t>
              </a:r>
              <a:r>
                <a:rPr lang="en-US" sz="2000" dirty="0">
                  <a:solidFill>
                    <a:schemeClr val="tx1"/>
                  </a:solidFill>
                </a:rPr>
                <a:t>-dimensional input vector (covariates). </a:t>
              </a:r>
            </a:p>
          </p:txBody>
        </p:sp>
        <p:pic>
          <p:nvPicPr>
            <p:cNvPr id="141353" name="Picture 41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219200" y="2250676"/>
              <a:ext cx="21844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3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70" name="Picture 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2102966"/>
            <a:ext cx="3276600" cy="315483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Linear Basis Function Models</a:t>
            </a:r>
          </a:p>
        </p:txBody>
      </p:sp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" y="2056284"/>
            <a:ext cx="3276600" cy="312531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685800" y="1066800"/>
            <a:ext cx="4267200" cy="762000"/>
            <a:chOff x="685800" y="1066800"/>
            <a:chExt cx="4267200" cy="762000"/>
          </a:xfrm>
        </p:grpSpPr>
        <p:sp>
          <p:nvSpPr>
            <p:cNvPr id="49155" name="Rectangle 3"/>
            <p:cNvSpPr>
              <a:spLocks noChangeArrowheads="1"/>
            </p:cNvSpPr>
            <p:nvPr/>
          </p:nvSpPr>
          <p:spPr bwMode="auto">
            <a:xfrm>
              <a:off x="685800" y="1066800"/>
              <a:ext cx="42672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Polynomial basis functions: </a:t>
              </a:r>
            </a:p>
          </p:txBody>
        </p:sp>
        <p:pic>
          <p:nvPicPr>
            <p:cNvPr id="49169" name="Picture 17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47800" y="1498600"/>
              <a:ext cx="12446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152400" y="5318125"/>
            <a:ext cx="426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Basis functions are global: small changes in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affect all basis functions.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51400" y="1066800"/>
            <a:ext cx="4292600" cy="1143000"/>
            <a:chOff x="4851400" y="1066800"/>
            <a:chExt cx="4292600" cy="1143000"/>
          </a:xfrm>
        </p:grpSpPr>
        <p:sp>
          <p:nvSpPr>
            <p:cNvPr id="49164" name="Rectangle 12"/>
            <p:cNvSpPr>
              <a:spLocks noChangeArrowheads="1"/>
            </p:cNvSpPr>
            <p:nvPr/>
          </p:nvSpPr>
          <p:spPr bwMode="auto">
            <a:xfrm>
              <a:off x="4876800" y="1066800"/>
              <a:ext cx="42672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Gaussian basis functions:</a:t>
              </a:r>
            </a:p>
          </p:txBody>
        </p:sp>
        <p:pic>
          <p:nvPicPr>
            <p:cNvPr id="49168" name="Picture 16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51400" y="1549400"/>
              <a:ext cx="3124200" cy="66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9171" name="Rectangle 19"/>
          <p:cNvSpPr>
            <a:spLocks noChangeArrowheads="1"/>
          </p:cNvSpPr>
          <p:nvPr/>
        </p:nvSpPr>
        <p:spPr bwMode="auto">
          <a:xfrm>
            <a:off x="4343400" y="5318125"/>
            <a:ext cx="4648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Basis functions are local: small changes in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only affect nearby basis functions.</a:t>
            </a:r>
          </a:p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  <a:latin typeface="cmmi10" charset="0"/>
              </a:rPr>
              <a:t>¹</a:t>
            </a:r>
            <a:r>
              <a:rPr lang="en-US" sz="2000" baseline="-25000" dirty="0">
                <a:solidFill>
                  <a:schemeClr val="tx1"/>
                </a:solidFill>
                <a:latin typeface="cmmi10" charset="0"/>
              </a:rPr>
              <a:t>j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 err="1">
                <a:solidFill>
                  <a:schemeClr val="tx1"/>
                </a:solidFill>
              </a:rPr>
              <a:t>s</a:t>
            </a:r>
            <a:r>
              <a:rPr lang="en-US" sz="2000" dirty="0">
                <a:solidFill>
                  <a:schemeClr val="tx1"/>
                </a:solidFill>
              </a:rPr>
              <a:t> control location and scale (width).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3" grpId="0"/>
      <p:bldP spid="4917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Linear Basis Function Models</a:t>
            </a:r>
          </a:p>
        </p:txBody>
      </p:sp>
      <p:sp>
        <p:nvSpPr>
          <p:cNvPr id="143363" name="Rectangle 3"/>
          <p:cNvSpPr>
            <a:spLocks noChangeArrowheads="1"/>
          </p:cNvSpPr>
          <p:nvPr/>
        </p:nvSpPr>
        <p:spPr bwMode="auto">
          <a:xfrm>
            <a:off x="685800" y="1066800"/>
            <a:ext cx="426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>
                <a:solidFill>
                  <a:schemeClr val="tx1"/>
                </a:solidFill>
              </a:rPr>
              <a:t>Sigmoidal basis functions</a:t>
            </a:r>
          </a:p>
        </p:txBody>
      </p:sp>
      <p:pic>
        <p:nvPicPr>
          <p:cNvPr id="143374" name="Picture 1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435100" y="1651000"/>
            <a:ext cx="54610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370" name="Rectangle 10"/>
          <p:cNvSpPr>
            <a:spLocks noChangeArrowheads="1"/>
          </p:cNvSpPr>
          <p:nvPr/>
        </p:nvSpPr>
        <p:spPr bwMode="auto">
          <a:xfrm>
            <a:off x="3962400" y="2743200"/>
            <a:ext cx="42672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Basis functions are local: small changes in </a:t>
            </a:r>
            <a:r>
              <a:rPr lang="en-US" sz="2000" b="1" dirty="0" err="1">
                <a:solidFill>
                  <a:schemeClr val="tx1"/>
                </a:solidFill>
              </a:rPr>
              <a:t>x</a:t>
            </a:r>
            <a:r>
              <a:rPr lang="en-US" sz="2000" dirty="0">
                <a:solidFill>
                  <a:schemeClr val="tx1"/>
                </a:solidFill>
              </a:rPr>
              <a:t> only affect nearby basis functions.</a:t>
            </a:r>
          </a:p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  <a:latin typeface="cmmi10" charset="0"/>
              </a:rPr>
              <a:t>¹</a:t>
            </a:r>
            <a:r>
              <a:rPr lang="en-US" sz="2000" baseline="-25000" dirty="0">
                <a:solidFill>
                  <a:schemeClr val="tx1"/>
                </a:solidFill>
                <a:latin typeface="cmmi10" charset="0"/>
              </a:rPr>
              <a:t>j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dirty="0" err="1">
                <a:solidFill>
                  <a:schemeClr val="tx1"/>
                </a:solidFill>
              </a:rPr>
              <a:t>s</a:t>
            </a:r>
            <a:r>
              <a:rPr lang="en-US" sz="2000" dirty="0">
                <a:solidFill>
                  <a:schemeClr val="tx1"/>
                </a:solidFill>
              </a:rPr>
              <a:t> control location and scale (slope).</a:t>
            </a:r>
          </a:p>
        </p:txBody>
      </p:sp>
      <p:pic>
        <p:nvPicPr>
          <p:cNvPr id="143373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" y="2362200"/>
            <a:ext cx="2895600" cy="2787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553244" y="5235714"/>
            <a:ext cx="7696200" cy="707886"/>
            <a:chOff x="553244" y="5287563"/>
            <a:chExt cx="7696200" cy="707886"/>
          </a:xfrm>
        </p:grpSpPr>
        <p:sp>
          <p:nvSpPr>
            <p:cNvPr id="108548" name="Rectangle 4"/>
            <p:cNvSpPr>
              <a:spLocks noChangeArrowheads="1"/>
            </p:cNvSpPr>
            <p:nvPr/>
          </p:nvSpPr>
          <p:spPr bwMode="auto">
            <a:xfrm>
              <a:off x="553244" y="5287563"/>
              <a:ext cx="7696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Char char="•"/>
                <a:tabLst/>
              </a:pPr>
              <a:r>
                <a:rPr lang="en-US" sz="2000" dirty="0" smtClean="0"/>
                <a:t> Decision </a:t>
              </a:r>
              <a:r>
                <a:rPr lang="en-US" sz="2000" dirty="0"/>
                <a:t>boundaries will be linear in the feature space      but would correspond to nonlinear boundaries in the original input space </a:t>
              </a:r>
              <a:r>
                <a:rPr lang="en-US" sz="2000" dirty="0" err="1"/>
                <a:t>x</a:t>
              </a:r>
              <a:r>
                <a:rPr lang="en-US" sz="2000" dirty="0"/>
                <a:t>.  </a:t>
              </a:r>
            </a:p>
          </p:txBody>
        </p:sp>
        <p:pic>
          <p:nvPicPr>
            <p:cNvPr id="108549" name="Picture 5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417468" y="5410200"/>
              <a:ext cx="204788" cy="227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5" name="Group 14"/>
          <p:cNvGrpSpPr/>
          <p:nvPr/>
        </p:nvGrpSpPr>
        <p:grpSpPr>
          <a:xfrm>
            <a:off x="533400" y="6019800"/>
            <a:ext cx="7696200" cy="707886"/>
            <a:chOff x="533400" y="6232525"/>
            <a:chExt cx="7696200" cy="707886"/>
          </a:xfrm>
        </p:grpSpPr>
        <p:sp>
          <p:nvSpPr>
            <p:cNvPr id="108550" name="Rectangle 6"/>
            <p:cNvSpPr>
              <a:spLocks noChangeArrowheads="1"/>
            </p:cNvSpPr>
            <p:nvPr/>
          </p:nvSpPr>
          <p:spPr bwMode="auto">
            <a:xfrm>
              <a:off x="533400" y="6232525"/>
              <a:ext cx="7696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/>
                <a:buChar char="•"/>
                <a:tabLst/>
              </a:pPr>
              <a:r>
                <a:rPr lang="en-US" sz="2000" dirty="0" smtClean="0"/>
                <a:t> Classes </a:t>
              </a:r>
              <a:r>
                <a:rPr lang="en-US" sz="2000" dirty="0"/>
                <a:t>that are linearly separable in the feature space          need not be linearly separable in the original input space. </a:t>
              </a:r>
            </a:p>
          </p:txBody>
        </p:sp>
        <p:pic>
          <p:nvPicPr>
            <p:cNvPr id="108551" name="Picture 7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411912" y="6344442"/>
              <a:ext cx="482600" cy="252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7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Linear Basis Function Models</a:t>
            </a:r>
          </a:p>
        </p:txBody>
      </p:sp>
      <p:sp>
        <p:nvSpPr>
          <p:cNvPr id="162820" name="Rectangle 4"/>
          <p:cNvSpPr>
            <a:spLocks noChangeArrowheads="1"/>
          </p:cNvSpPr>
          <p:nvPr/>
        </p:nvSpPr>
        <p:spPr bwMode="auto">
          <a:xfrm>
            <a:off x="533400" y="5165725"/>
            <a:ext cx="8229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1700" dirty="0">
                <a:latin typeface="Arial" charset="0"/>
              </a:rPr>
              <a:t> </a:t>
            </a:r>
            <a:r>
              <a:rPr kumimoji="0" 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We 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define two Gaussian basis functions with centers shown by green the crosses, and with contours shown by the green circles. 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7200" y="1127125"/>
            <a:ext cx="3810000" cy="4130675"/>
            <a:chOff x="457200" y="1127125"/>
            <a:chExt cx="3810000" cy="4130675"/>
          </a:xfrm>
        </p:grpSpPr>
        <p:pic>
          <p:nvPicPr>
            <p:cNvPr id="16281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7200" y="1519238"/>
              <a:ext cx="3810000" cy="373856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  <p:sp>
          <p:nvSpPr>
            <p:cNvPr id="162821" name="Rectangle 5"/>
            <p:cNvSpPr>
              <a:spLocks noChangeArrowheads="1"/>
            </p:cNvSpPr>
            <p:nvPr/>
          </p:nvSpPr>
          <p:spPr bwMode="auto">
            <a:xfrm>
              <a:off x="1371600" y="1127125"/>
              <a:ext cx="2514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Original input space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95800" y="1038225"/>
            <a:ext cx="3810000" cy="4224337"/>
            <a:chOff x="4495800" y="1038225"/>
            <a:chExt cx="3810000" cy="4224337"/>
          </a:xfrm>
        </p:grpSpPr>
        <p:pic>
          <p:nvPicPr>
            <p:cNvPr id="162819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495800" y="1524000"/>
              <a:ext cx="3810000" cy="373856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  <p:sp>
          <p:nvSpPr>
            <p:cNvPr id="162822" name="Rectangle 6"/>
            <p:cNvSpPr>
              <a:spLocks noChangeArrowheads="1"/>
            </p:cNvSpPr>
            <p:nvPr/>
          </p:nvSpPr>
          <p:spPr bwMode="auto">
            <a:xfrm>
              <a:off x="4743450" y="1038225"/>
              <a:ext cx="3562350" cy="555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Corresponding feature space using two Gaussian basis functions</a:t>
              </a:r>
            </a:p>
          </p:txBody>
        </p:sp>
      </p:grpSp>
      <p:sp>
        <p:nvSpPr>
          <p:cNvPr id="162823" name="Rectangle 7"/>
          <p:cNvSpPr>
            <a:spLocks noChangeArrowheads="1"/>
          </p:cNvSpPr>
          <p:nvPr/>
        </p:nvSpPr>
        <p:spPr bwMode="auto">
          <a:xfrm>
            <a:off x="533400" y="5851525"/>
            <a:ext cx="82296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</a:pPr>
            <a:r>
              <a:rPr lang="en-US" sz="1700" dirty="0">
                <a:latin typeface="Arial" charset="0"/>
              </a:rPr>
              <a:t> </a:t>
            </a:r>
            <a:r>
              <a:rPr kumimoji="0" lang="en-US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Linear </a:t>
            </a: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decision boundary (right) is obtained using logistic regression, and corresponds to nonlinear decision boundary in the input space (left, black curve).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0" grpId="0"/>
      <p:bldP spid="1628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Maximum Likelihood</a:t>
            </a:r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457200" y="1219200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As before, assume observations</a:t>
            </a:r>
            <a:r>
              <a:rPr lang="en-US" sz="2000" dirty="0" smtClean="0">
                <a:solidFill>
                  <a:schemeClr val="tx1"/>
                </a:solidFill>
              </a:rPr>
              <a:t> arise from a deterministic </a:t>
            </a:r>
            <a:r>
              <a:rPr lang="en-US" sz="2000" dirty="0">
                <a:solidFill>
                  <a:schemeClr val="tx1"/>
                </a:solidFill>
              </a:rPr>
              <a:t>function with</a:t>
            </a:r>
            <a:r>
              <a:rPr lang="en-US" sz="2000" dirty="0" smtClean="0">
                <a:solidFill>
                  <a:schemeClr val="tx1"/>
                </a:solidFill>
              </a:rPr>
              <a:t> an additive </a:t>
            </a:r>
            <a:r>
              <a:rPr lang="en-US" sz="2000" dirty="0">
                <a:solidFill>
                  <a:schemeClr val="tx1"/>
                </a:solidFill>
              </a:rPr>
              <a:t>Gaussian noise:</a:t>
            </a:r>
          </a:p>
        </p:txBody>
      </p:sp>
      <p:pic>
        <p:nvPicPr>
          <p:cNvPr id="51223" name="Picture 2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2794000" y="1981200"/>
            <a:ext cx="1701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" name="Group 12"/>
          <p:cNvGrpSpPr/>
          <p:nvPr/>
        </p:nvGrpSpPr>
        <p:grpSpPr>
          <a:xfrm>
            <a:off x="457200" y="2270125"/>
            <a:ext cx="8077200" cy="854075"/>
            <a:chOff x="457200" y="2270125"/>
            <a:chExt cx="8077200" cy="854075"/>
          </a:xfrm>
        </p:grpSpPr>
        <p:sp>
          <p:nvSpPr>
            <p:cNvPr id="51205" name="Rectangle 5"/>
            <p:cNvSpPr>
              <a:spLocks noChangeArrowheads="1"/>
            </p:cNvSpPr>
            <p:nvPr/>
          </p:nvSpPr>
          <p:spPr bwMode="auto">
            <a:xfrm>
              <a:off x="457200" y="2270125"/>
              <a:ext cx="80772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which we can write as: </a:t>
              </a:r>
            </a:p>
          </p:txBody>
        </p:sp>
        <p:pic>
          <p:nvPicPr>
            <p:cNvPr id="51224" name="Picture 24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184400" y="2794000"/>
              <a:ext cx="36068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Group 13"/>
          <p:cNvGrpSpPr/>
          <p:nvPr/>
        </p:nvGrpSpPr>
        <p:grpSpPr>
          <a:xfrm>
            <a:off x="457200" y="3413125"/>
            <a:ext cx="8077200" cy="1006475"/>
            <a:chOff x="457200" y="3413125"/>
            <a:chExt cx="8077200" cy="1006475"/>
          </a:xfrm>
        </p:grpSpPr>
        <p:sp>
          <p:nvSpPr>
            <p:cNvPr id="51207" name="Rectangle 7"/>
            <p:cNvSpPr>
              <a:spLocks noChangeArrowheads="1"/>
            </p:cNvSpPr>
            <p:nvPr/>
          </p:nvSpPr>
          <p:spPr bwMode="auto">
            <a:xfrm>
              <a:off x="457200" y="3413125"/>
              <a:ext cx="8077200" cy="1006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Given observed </a:t>
              </a:r>
              <a:r>
                <a:rPr lang="en-US" sz="2000" dirty="0" smtClean="0">
                  <a:solidFill>
                    <a:schemeClr val="tx1"/>
                  </a:solidFill>
                </a:rPr>
                <a:t>inputs                                         </a:t>
              </a:r>
              <a:r>
                <a:rPr lang="en-US" sz="2000" dirty="0">
                  <a:solidFill>
                    <a:schemeClr val="tx1"/>
                  </a:solidFill>
                </a:rPr>
                <a:t>, and corresponding target values                                 </a:t>
              </a:r>
              <a:r>
                <a:rPr lang="en-US" sz="2000" dirty="0" smtClean="0">
                  <a:solidFill>
                    <a:schemeClr val="tx1"/>
                  </a:solidFill>
                </a:rPr>
                <a:t>,  , </a:t>
              </a:r>
              <a:r>
                <a:rPr lang="en-US" sz="2000" dirty="0">
                  <a:solidFill>
                    <a:schemeClr val="tx1"/>
                  </a:solidFill>
                </a:rPr>
                <a:t>under </a:t>
              </a:r>
              <a:r>
                <a:rPr lang="en-US" sz="2000" dirty="0" err="1">
                  <a:solidFill>
                    <a:schemeClr val="tx1"/>
                  </a:solidFill>
                </a:rPr>
                <a:t>i.i.d</a:t>
              </a:r>
              <a:r>
                <a:rPr lang="en-US" sz="2000" dirty="0">
                  <a:solidFill>
                    <a:schemeClr val="tx1"/>
                  </a:solidFill>
                </a:rPr>
                <a:t> assumption, we can write down the likelihood function:</a:t>
              </a:r>
            </a:p>
          </p:txBody>
        </p:sp>
        <p:pic>
          <p:nvPicPr>
            <p:cNvPr id="51209" name="Picture 9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051175" y="3515517"/>
              <a:ext cx="22606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11" name="Picture 11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260078" y="3779042"/>
              <a:ext cx="20066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1225" name="Picture 2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1676400" y="4495800"/>
            <a:ext cx="416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457200" y="5394325"/>
            <a:ext cx="8077200" cy="396875"/>
            <a:chOff x="457200" y="5394325"/>
            <a:chExt cx="8077200" cy="396875"/>
          </a:xfrm>
        </p:grpSpPr>
        <p:sp>
          <p:nvSpPr>
            <p:cNvPr id="51219" name="Rectangle 19"/>
            <p:cNvSpPr>
              <a:spLocks noChangeArrowheads="1"/>
            </p:cNvSpPr>
            <p:nvPr/>
          </p:nvSpPr>
          <p:spPr bwMode="auto">
            <a:xfrm>
              <a:off x="457200" y="5394325"/>
              <a:ext cx="80772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where          </a:t>
              </a:r>
            </a:p>
          </p:txBody>
        </p:sp>
        <p:pic>
          <p:nvPicPr>
            <p:cNvPr id="51226" name="Picture 26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276350" y="5439171"/>
              <a:ext cx="40386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Online Resources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457200" y="1331417"/>
            <a:ext cx="86868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200" dirty="0" smtClean="0"/>
              <a:t> </a:t>
            </a:r>
            <a:r>
              <a:rPr lang="en-US" sz="2200" dirty="0" smtClean="0"/>
              <a:t>We </a:t>
            </a:r>
            <a:r>
              <a:rPr lang="en-US" sz="2200" dirty="0" smtClean="0"/>
              <a:t>will be using a number of online resources, including </a:t>
            </a:r>
          </a:p>
          <a:p>
            <a:pPr>
              <a:buFont typeface="Arial"/>
              <a:buChar char="•"/>
            </a:pPr>
            <a:endParaRPr lang="en-US" sz="2200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Joan </a:t>
            </a:r>
            <a:r>
              <a:rPr lang="en-US" sz="2200" dirty="0" err="1" smtClean="0"/>
              <a:t>Bruna’s</a:t>
            </a:r>
            <a:r>
              <a:rPr lang="en-US" sz="2200" dirty="0" smtClean="0"/>
              <a:t> Deep Learning Course</a:t>
            </a:r>
          </a:p>
          <a:p>
            <a:r>
              <a:rPr lang="en-US" sz="2200" dirty="0" smtClean="0">
                <a:hlinkClick r:id="rId3"/>
              </a:rPr>
              <a:t>http://joanbruna.github.io/stat212b/</a:t>
            </a:r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Hugo </a:t>
            </a:r>
            <a:r>
              <a:rPr lang="en-US" sz="2200" dirty="0" err="1" smtClean="0"/>
              <a:t>Larochelle</a:t>
            </a:r>
            <a:r>
              <a:rPr lang="en-US" sz="2200" dirty="0" smtClean="0"/>
              <a:t> Neural Network Course</a:t>
            </a:r>
          </a:p>
          <a:p>
            <a:r>
              <a:rPr lang="en-US" sz="2200" dirty="0" smtClean="0">
                <a:hlinkClick r:id="rId4"/>
              </a:rPr>
              <a:t>http://info.usherbrooke.ca/hlarochelle/neural_networks/description.html</a:t>
            </a:r>
            <a:endParaRPr lang="en-US" sz="2200" dirty="0" smtClean="0"/>
          </a:p>
          <a:p>
            <a:pPr>
              <a:buFont typeface="Arial"/>
              <a:buChar char="•"/>
            </a:pPr>
            <a:endParaRPr lang="en-US" sz="2200" dirty="0" smtClean="0"/>
          </a:p>
          <a:p>
            <a:pPr>
              <a:buFont typeface="Arial"/>
              <a:buChar char="•"/>
            </a:pPr>
            <a:endParaRPr lang="en-US" sz="2200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Deep Learning Summer School in Montreal </a:t>
            </a:r>
          </a:p>
          <a:p>
            <a:r>
              <a:rPr lang="en-US" sz="2200" dirty="0" smtClean="0">
                <a:hlinkClick r:id="rId5"/>
              </a:rPr>
              <a:t>https://sites.google.com/site/deeplearningsummerschool2016/home</a:t>
            </a:r>
            <a:endParaRPr lang="en-US" sz="2200" dirty="0" smtClean="0"/>
          </a:p>
          <a:p>
            <a:endParaRPr lang="en-US" sz="2200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I will be adding more resources, check the webpage.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Maximum Likelihood</a:t>
            </a:r>
          </a:p>
        </p:txBody>
      </p:sp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457200" y="1219200"/>
            <a:ext cx="807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>
                <a:solidFill>
                  <a:schemeClr val="tx1"/>
                </a:solidFill>
              </a:rPr>
              <a:t>Taking the logarithm, we obtain:</a:t>
            </a:r>
          </a:p>
        </p:txBody>
      </p:sp>
      <p:pic>
        <p:nvPicPr>
          <p:cNvPr id="145435" name="Picture 2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997200" y="2438400"/>
            <a:ext cx="551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3505200" y="3200400"/>
            <a:ext cx="3505200" cy="685800"/>
            <a:chOff x="3505200" y="3200400"/>
            <a:chExt cx="3505200" cy="685800"/>
          </a:xfrm>
        </p:grpSpPr>
        <p:sp>
          <p:nvSpPr>
            <p:cNvPr id="145427" name="AutoShape 19"/>
            <p:cNvSpPr>
              <a:spLocks/>
            </p:cNvSpPr>
            <p:nvPr/>
          </p:nvSpPr>
          <p:spPr bwMode="auto">
            <a:xfrm rot="16200000">
              <a:off x="4572000" y="2286000"/>
              <a:ext cx="304800" cy="2133600"/>
            </a:xfrm>
            <a:prstGeom prst="leftBrace">
              <a:avLst>
                <a:gd name="adj1" fmla="val 58333"/>
                <a:gd name="adj2" fmla="val 48958"/>
              </a:avLst>
            </a:prstGeom>
            <a:noFill/>
            <a:ln w="25400">
              <a:solidFill>
                <a:srgbClr val="0602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45428" name="Rectangle 20"/>
            <p:cNvSpPr>
              <a:spLocks noChangeArrowheads="1"/>
            </p:cNvSpPr>
            <p:nvPr/>
          </p:nvSpPr>
          <p:spPr bwMode="auto">
            <a:xfrm>
              <a:off x="3505200" y="3489325"/>
              <a:ext cx="35052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>
                  <a:solidFill>
                    <a:schemeClr val="tx1"/>
                  </a:solidFill>
                </a:rPr>
                <a:t>sum-of-squares error function</a:t>
              </a:r>
            </a:p>
          </p:txBody>
        </p:sp>
      </p:grpSp>
      <p:sp>
        <p:nvSpPr>
          <p:cNvPr id="145429" name="Rectangle 21"/>
          <p:cNvSpPr>
            <a:spLocks noChangeArrowheads="1"/>
          </p:cNvSpPr>
          <p:nvPr/>
        </p:nvSpPr>
        <p:spPr bwMode="auto">
          <a:xfrm>
            <a:off x="609600" y="4175125"/>
            <a:ext cx="807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Differentiating and setting to zero yields:  </a:t>
            </a:r>
          </a:p>
        </p:txBody>
      </p:sp>
      <p:pic>
        <p:nvPicPr>
          <p:cNvPr id="145432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0" y="4646613"/>
            <a:ext cx="5943600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33" name="Picture 25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333500" y="1676400"/>
            <a:ext cx="462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Maximum Likelihood</a:t>
            </a:r>
          </a:p>
        </p:txBody>
      </p:sp>
      <p:sp>
        <p:nvSpPr>
          <p:cNvPr id="147464" name="Rectangle 8"/>
          <p:cNvSpPr>
            <a:spLocks noChangeArrowheads="1"/>
          </p:cNvSpPr>
          <p:nvPr/>
        </p:nvSpPr>
        <p:spPr bwMode="auto">
          <a:xfrm>
            <a:off x="609600" y="1219200"/>
            <a:ext cx="807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>
                <a:solidFill>
                  <a:schemeClr val="tx1"/>
                </a:solidFill>
              </a:rPr>
              <a:t>Differentiating and setting to zero yields:  </a:t>
            </a:r>
          </a:p>
        </p:txBody>
      </p:sp>
      <p:sp>
        <p:nvSpPr>
          <p:cNvPr id="147467" name="Rectangle 11"/>
          <p:cNvSpPr>
            <a:spLocks noChangeArrowheads="1"/>
          </p:cNvSpPr>
          <p:nvPr/>
        </p:nvSpPr>
        <p:spPr bwMode="auto">
          <a:xfrm>
            <a:off x="609600" y="2651125"/>
            <a:ext cx="807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Solving for </a:t>
            </a:r>
            <a:r>
              <a:rPr lang="en-US" sz="2000" b="1" dirty="0" err="1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, we get:</a:t>
            </a:r>
          </a:p>
        </p:txBody>
      </p:sp>
      <p:pic>
        <p:nvPicPr>
          <p:cNvPr id="147473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0" y="1751013"/>
            <a:ext cx="5943600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74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43200" y="3276600"/>
            <a:ext cx="25384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3581400" y="2901555"/>
            <a:ext cx="4204891" cy="923330"/>
            <a:chOff x="3581400" y="2901555"/>
            <a:chExt cx="4204891" cy="923330"/>
          </a:xfrm>
        </p:grpSpPr>
        <p:sp>
          <p:nvSpPr>
            <p:cNvPr id="17" name="Right Brace 16"/>
            <p:cNvSpPr>
              <a:spLocks/>
            </p:cNvSpPr>
            <p:nvPr/>
          </p:nvSpPr>
          <p:spPr bwMode="auto">
            <a:xfrm rot="-5400000">
              <a:off x="4260056" y="2453482"/>
              <a:ext cx="142875" cy="1500188"/>
            </a:xfrm>
            <a:prstGeom prst="rightBrace">
              <a:avLst>
                <a:gd name="adj1" fmla="val 8313"/>
                <a:gd name="adj2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 vert="eaVert" anchor="ctr">
              <a:prstTxWarp prst="textNoShape">
                <a:avLst/>
              </a:prstTxWarp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20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" name="Group 41"/>
            <p:cNvGrpSpPr>
              <a:grpSpLocks/>
            </p:cNvGrpSpPr>
            <p:nvPr/>
          </p:nvGrpSpPr>
          <p:grpSpPr bwMode="auto">
            <a:xfrm>
              <a:off x="5857478" y="2901555"/>
              <a:ext cx="1928813" cy="923330"/>
              <a:chOff x="6357950" y="3214686"/>
              <a:chExt cx="1928826" cy="924238"/>
            </a:xfrm>
          </p:grpSpPr>
          <p:sp>
            <p:nvSpPr>
              <p:cNvPr id="147478" name="TextBox 39"/>
              <p:cNvSpPr txBox="1">
                <a:spLocks noChangeArrowheads="1"/>
              </p:cNvSpPr>
              <p:nvPr/>
            </p:nvSpPr>
            <p:spPr bwMode="auto">
              <a:xfrm>
                <a:off x="6357950" y="3214686"/>
                <a:ext cx="1928826" cy="924238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GB" dirty="0">
                    <a:solidFill>
                      <a:schemeClr val="tx1"/>
                    </a:solidFill>
                    <a:latin typeface="Calibri" charset="0"/>
                    <a:ea typeface="Arial" charset="0"/>
                    <a:cs typeface="Arial" charset="0"/>
                  </a:rPr>
                  <a:t>The Moore-Penrose pseudo-inverse,       .</a:t>
                </a:r>
              </a:p>
            </p:txBody>
          </p:sp>
          <p:pic>
            <p:nvPicPr>
              <p:cNvPr id="147479" name="Picture 40" descr="TP_tmp.png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216000" y="3836320"/>
                <a:ext cx="245364" cy="221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23" name="Elbow Connector 22"/>
            <p:cNvCxnSpPr/>
            <p:nvPr/>
          </p:nvCxnSpPr>
          <p:spPr>
            <a:xfrm flipV="1">
              <a:off x="4337050" y="2916238"/>
              <a:ext cx="1455738" cy="163512"/>
            </a:xfrm>
            <a:prstGeom prst="bentConnector3">
              <a:avLst>
                <a:gd name="adj1" fmla="val -338"/>
              </a:avLst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7481" name="Picture 1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46275" y="4714875"/>
            <a:ext cx="5233988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4"/>
          <p:cNvGrpSpPr/>
          <p:nvPr/>
        </p:nvGrpSpPr>
        <p:grpSpPr>
          <a:xfrm>
            <a:off x="609600" y="4098925"/>
            <a:ext cx="5181600" cy="396875"/>
            <a:chOff x="609600" y="4098925"/>
            <a:chExt cx="5181600" cy="396875"/>
          </a:xfrm>
        </p:grpSpPr>
        <p:sp>
          <p:nvSpPr>
            <p:cNvPr id="147472" name="Rectangle 16"/>
            <p:cNvSpPr>
              <a:spLocks noChangeArrowheads="1"/>
            </p:cNvSpPr>
            <p:nvPr/>
          </p:nvSpPr>
          <p:spPr bwMode="auto">
            <a:xfrm>
              <a:off x="609600" y="4098925"/>
              <a:ext cx="51816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>
                  <a:solidFill>
                    <a:schemeClr val="tx1"/>
                  </a:solidFill>
                </a:rPr>
                <a:t>where     is known as the </a:t>
              </a:r>
              <a:r>
                <a:rPr lang="en-US" sz="2000">
                  <a:solidFill>
                    <a:srgbClr val="FF0F18"/>
                  </a:solidFill>
                </a:rPr>
                <a:t>design matrix</a:t>
              </a:r>
              <a:r>
                <a:rPr lang="en-US" sz="2000">
                  <a:solidFill>
                    <a:schemeClr val="tx1"/>
                  </a:solidFill>
                </a:rPr>
                <a:t>:</a:t>
              </a:r>
            </a:p>
          </p:txBody>
        </p:sp>
        <p:pic>
          <p:nvPicPr>
            <p:cNvPr id="147484" name="Picture 28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406922" y="4210842"/>
              <a:ext cx="2032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Sequential Learning</a:t>
            </a:r>
          </a:p>
        </p:txBody>
      </p:sp>
      <p:sp>
        <p:nvSpPr>
          <p:cNvPr id="153603" name="Rectangle 3"/>
          <p:cNvSpPr>
            <a:spLocks noChangeArrowheads="1"/>
          </p:cNvSpPr>
          <p:nvPr/>
        </p:nvSpPr>
        <p:spPr bwMode="auto">
          <a:xfrm>
            <a:off x="457200" y="1219200"/>
            <a:ext cx="7924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training data examples are presented one at a time, and the model </a:t>
            </a:r>
            <a:r>
              <a:rPr lang="en-US" sz="2000" dirty="0" smtClean="0">
                <a:solidFill>
                  <a:schemeClr val="tx1"/>
                </a:solidFill>
              </a:rPr>
              <a:t>parameters </a:t>
            </a:r>
            <a:r>
              <a:rPr lang="en-US" sz="2000" dirty="0">
                <a:solidFill>
                  <a:schemeClr val="tx1"/>
                </a:solidFill>
              </a:rPr>
              <a:t>are updated after each such presentation (online learning):</a:t>
            </a:r>
          </a:p>
        </p:txBody>
      </p:sp>
      <p:pic>
        <p:nvPicPr>
          <p:cNvPr id="153620" name="Picture 2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981200" y="2133600"/>
            <a:ext cx="3581400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25" name="Rectangle 25"/>
          <p:cNvSpPr>
            <a:spLocks noChangeArrowheads="1"/>
          </p:cNvSpPr>
          <p:nvPr/>
        </p:nvSpPr>
        <p:spPr bwMode="auto">
          <a:xfrm>
            <a:off x="457200" y="39624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For the case of sum-of-squares error function, we obtain:</a:t>
            </a:r>
          </a:p>
        </p:txBody>
      </p:sp>
      <p:pic>
        <p:nvPicPr>
          <p:cNvPr id="153628" name="Picture 2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600200" y="4511675"/>
            <a:ext cx="49276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29" name="Rectangle 29"/>
          <p:cNvSpPr>
            <a:spLocks noChangeArrowheads="1"/>
          </p:cNvSpPr>
          <p:nvPr/>
        </p:nvSpPr>
        <p:spPr bwMode="auto">
          <a:xfrm>
            <a:off x="457200" y="5165725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F18"/>
                </a:solidFill>
              </a:rPr>
              <a:t>Stochastic gradient descent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smtClean="0"/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he </a:t>
            </a:r>
            <a:r>
              <a:rPr lang="en-US" sz="2000" dirty="0">
                <a:solidFill>
                  <a:schemeClr val="tx1"/>
                </a:solidFill>
              </a:rPr>
              <a:t>training examples are picked at random (dominant technique when learning with very large datasets). </a:t>
            </a:r>
          </a:p>
        </p:txBody>
      </p:sp>
      <p:sp>
        <p:nvSpPr>
          <p:cNvPr id="153630" name="Rectangle 30"/>
          <p:cNvSpPr>
            <a:spLocks noChangeArrowheads="1"/>
          </p:cNvSpPr>
          <p:nvPr/>
        </p:nvSpPr>
        <p:spPr bwMode="auto">
          <a:xfrm>
            <a:off x="457200" y="5881688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Care must be taken when choosing learning rate to ensure convergence. 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733800" y="2667000"/>
            <a:ext cx="1223963" cy="979706"/>
            <a:chOff x="3733800" y="2667000"/>
            <a:chExt cx="1223963" cy="979706"/>
          </a:xfrm>
        </p:grpSpPr>
        <p:sp>
          <p:nvSpPr>
            <p:cNvPr id="153623" name="Text Box 23"/>
            <p:cNvSpPr txBox="1">
              <a:spLocks noChangeArrowheads="1"/>
            </p:cNvSpPr>
            <p:nvPr/>
          </p:nvSpPr>
          <p:spPr bwMode="auto">
            <a:xfrm>
              <a:off x="3733800" y="3000375"/>
              <a:ext cx="1223963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99"/>
                  </a:solidFill>
                </a:rPr>
                <a:t>learning rate</a:t>
              </a:r>
            </a:p>
          </p:txBody>
        </p:sp>
        <p:sp>
          <p:nvSpPr>
            <p:cNvPr id="153631" name="Line 31"/>
            <p:cNvSpPr>
              <a:spLocks noChangeShapeType="1"/>
            </p:cNvSpPr>
            <p:nvPr/>
          </p:nvSpPr>
          <p:spPr bwMode="auto">
            <a:xfrm flipV="1">
              <a:off x="4114800" y="2667000"/>
              <a:ext cx="381000" cy="3810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14400" y="2590800"/>
            <a:ext cx="1944688" cy="1304330"/>
            <a:chOff x="914400" y="2590800"/>
            <a:chExt cx="1944688" cy="1304330"/>
          </a:xfrm>
        </p:grpSpPr>
        <p:sp>
          <p:nvSpPr>
            <p:cNvPr id="153622" name="Text Box 22"/>
            <p:cNvSpPr txBox="1">
              <a:spLocks noChangeArrowheads="1"/>
            </p:cNvSpPr>
            <p:nvPr/>
          </p:nvSpPr>
          <p:spPr bwMode="auto">
            <a:xfrm>
              <a:off x="914400" y="2971800"/>
              <a:ext cx="1944688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>
                  <a:solidFill>
                    <a:srgbClr val="000099"/>
                  </a:solidFill>
                </a:rPr>
                <a:t>weights after seeing training case  t+1</a:t>
              </a:r>
            </a:p>
          </p:txBody>
        </p:sp>
        <p:sp>
          <p:nvSpPr>
            <p:cNvPr id="153632" name="Line 32"/>
            <p:cNvSpPr>
              <a:spLocks noChangeShapeType="1"/>
            </p:cNvSpPr>
            <p:nvPr/>
          </p:nvSpPr>
          <p:spPr bwMode="auto">
            <a:xfrm flipV="1">
              <a:off x="1752600" y="2590800"/>
              <a:ext cx="381000" cy="3810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34000" y="2514600"/>
            <a:ext cx="3581400" cy="1304330"/>
            <a:chOff x="5334000" y="2514600"/>
            <a:chExt cx="3581400" cy="1304330"/>
          </a:xfrm>
        </p:grpSpPr>
        <p:sp>
          <p:nvSpPr>
            <p:cNvPr id="153624" name="Text Box 24"/>
            <p:cNvSpPr txBox="1">
              <a:spLocks noChangeArrowheads="1"/>
            </p:cNvSpPr>
            <p:nvPr/>
          </p:nvSpPr>
          <p:spPr bwMode="auto">
            <a:xfrm>
              <a:off x="5334000" y="2895600"/>
              <a:ext cx="35814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dirty="0">
                  <a:solidFill>
                    <a:srgbClr val="FF0000"/>
                  </a:solidFill>
                </a:rPr>
                <a:t>vector of derivatives of  the squared error </a:t>
              </a:r>
              <a:r>
                <a:rPr lang="en-US" dirty="0" err="1">
                  <a:solidFill>
                    <a:srgbClr val="FF0000"/>
                  </a:solidFill>
                </a:rPr>
                <a:t>w.r.t</a:t>
              </a:r>
              <a:r>
                <a:rPr lang="en-US" dirty="0">
                  <a:solidFill>
                    <a:srgbClr val="FF0000"/>
                  </a:solidFill>
                </a:rPr>
                <a:t>. the weights on the training case presented at time </a:t>
              </a:r>
              <a:r>
                <a:rPr lang="en-US" dirty="0" err="1">
                  <a:solidFill>
                    <a:srgbClr val="FF0000"/>
                  </a:solidFill>
                  <a:latin typeface="cmmi10" charset="0"/>
                </a:rPr>
                <a:t>t</a:t>
              </a:r>
              <a:r>
                <a:rPr lang="en-US" dirty="0">
                  <a:solidFill>
                    <a:srgbClr val="FF0000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3633" name="Line 33"/>
            <p:cNvSpPr>
              <a:spLocks noChangeShapeType="1"/>
            </p:cNvSpPr>
            <p:nvPr/>
          </p:nvSpPr>
          <p:spPr bwMode="auto">
            <a:xfrm flipH="1" flipV="1">
              <a:off x="5638800" y="2514600"/>
              <a:ext cx="457200" cy="304800"/>
            </a:xfrm>
            <a:prstGeom prst="line">
              <a:avLst/>
            </a:prstGeom>
            <a:noFill/>
            <a:ln w="38100">
              <a:solidFill>
                <a:srgbClr val="FF0F18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3" grpId="0"/>
      <p:bldP spid="153625" grpId="0"/>
      <p:bldP spid="153629" grpId="0"/>
      <p:bldP spid="1536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Regularized Least Squares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609600" y="12192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Let us consider the following error function: </a:t>
            </a:r>
          </a:p>
        </p:txBody>
      </p:sp>
      <p:grpSp>
        <p:nvGrpSpPr>
          <p:cNvPr id="2" name="Group 16"/>
          <p:cNvGrpSpPr>
            <a:grpSpLocks noChangeAspect="1"/>
          </p:cNvGrpSpPr>
          <p:nvPr/>
        </p:nvGrpSpPr>
        <p:grpSpPr bwMode="auto">
          <a:xfrm>
            <a:off x="2133600" y="1905000"/>
            <a:ext cx="4724400" cy="686834"/>
            <a:chOff x="3348223" y="2214554"/>
            <a:chExt cx="4071966" cy="591444"/>
          </a:xfrm>
        </p:grpSpPr>
        <p:pic>
          <p:nvPicPr>
            <p:cNvPr id="155654" name="Picture 4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43298" y="2214554"/>
              <a:ext cx="2057404" cy="280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5655" name="TextBox 35"/>
            <p:cNvSpPr txBox="1">
              <a:spLocks noChangeAspect="1" noChangeArrowheads="1"/>
            </p:cNvSpPr>
            <p:nvPr/>
          </p:nvSpPr>
          <p:spPr bwMode="auto">
            <a:xfrm>
              <a:off x="3348223" y="2487960"/>
              <a:ext cx="4071966" cy="318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GB" dirty="0">
                  <a:solidFill>
                    <a:srgbClr val="FF0000"/>
                  </a:solidFill>
                  <a:latin typeface="Calibri" charset="0"/>
                  <a:ea typeface="Arial" charset="0"/>
                  <a:cs typeface="Arial" charset="0"/>
                </a:rPr>
                <a:t>Data term + Regularization term</a:t>
              </a:r>
            </a:p>
          </p:txBody>
        </p:sp>
      </p:grpSp>
      <p:sp>
        <p:nvSpPr>
          <p:cNvPr id="155656" name="Rectangle 8"/>
          <p:cNvSpPr>
            <a:spLocks noChangeArrowheads="1"/>
          </p:cNvSpPr>
          <p:nvPr/>
        </p:nvSpPr>
        <p:spPr bwMode="auto">
          <a:xfrm>
            <a:off x="609600" y="2803525"/>
            <a:ext cx="7543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Using sum-of-squares error function with a quadratic penalization term, we obtain: </a:t>
            </a:r>
          </a:p>
        </p:txBody>
      </p:sp>
      <p:pic>
        <p:nvPicPr>
          <p:cNvPr id="155658" name="Picture 4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3505200"/>
            <a:ext cx="3657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659" name="Rectangle 11"/>
          <p:cNvSpPr>
            <a:spLocks noChangeArrowheads="1"/>
          </p:cNvSpPr>
          <p:nvPr/>
        </p:nvSpPr>
        <p:spPr bwMode="auto">
          <a:xfrm>
            <a:off x="609600" y="44799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which is minimized by setting: </a:t>
            </a:r>
          </a:p>
        </p:txBody>
      </p:sp>
      <p:pic>
        <p:nvPicPr>
          <p:cNvPr id="155660" name="Picture 4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11400" y="5105400"/>
            <a:ext cx="2870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5661" name="TextBox 22"/>
          <p:cNvSpPr txBox="1">
            <a:spLocks noChangeArrowheads="1"/>
          </p:cNvSpPr>
          <p:nvPr/>
        </p:nvSpPr>
        <p:spPr bwMode="auto">
          <a:xfrm>
            <a:off x="6096000" y="1447800"/>
            <a:ext cx="1500188" cy="92333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GB" dirty="0">
                <a:solidFill>
                  <a:schemeClr val="tx1"/>
                </a:solidFill>
                <a:latin typeface="cmmi10" charset="0"/>
                <a:ea typeface="Arial" charset="0"/>
                <a:cs typeface="Arial" charset="0"/>
              </a:rPr>
              <a:t>¸</a:t>
            </a:r>
            <a:r>
              <a:rPr lang="en-GB" dirty="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rPr>
              <a:t> is called the regularization coefficient.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410200" y="4322763"/>
            <a:ext cx="1981200" cy="782637"/>
            <a:chOff x="5410200" y="4322763"/>
            <a:chExt cx="1981200" cy="782637"/>
          </a:xfrm>
        </p:grpSpPr>
        <p:sp>
          <p:nvSpPr>
            <p:cNvPr id="155665" name="Line 17"/>
            <p:cNvSpPr>
              <a:spLocks noChangeShapeType="1"/>
            </p:cNvSpPr>
            <p:nvPr/>
          </p:nvSpPr>
          <p:spPr bwMode="auto">
            <a:xfrm flipH="1">
              <a:off x="5410200" y="4876800"/>
              <a:ext cx="685800" cy="228600"/>
            </a:xfrm>
            <a:prstGeom prst="line">
              <a:avLst/>
            </a:prstGeom>
            <a:noFill/>
            <a:ln w="38100">
              <a:solidFill>
                <a:srgbClr val="FF0F18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5666" name="TextBox 22"/>
            <p:cNvSpPr txBox="1">
              <a:spLocks noChangeArrowheads="1"/>
            </p:cNvSpPr>
            <p:nvPr/>
          </p:nvSpPr>
          <p:spPr bwMode="auto">
            <a:xfrm>
              <a:off x="6119813" y="4322763"/>
              <a:ext cx="1271587" cy="6463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GB" dirty="0">
                  <a:solidFill>
                    <a:schemeClr val="tx1"/>
                  </a:solidFill>
                  <a:ea typeface="Arial" charset="0"/>
                  <a:cs typeface="Arial" charset="0"/>
                </a:rPr>
                <a:t>Ridge regression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7200" y="5699125"/>
            <a:ext cx="8305800" cy="1015663"/>
            <a:chOff x="457200" y="5699125"/>
            <a:chExt cx="8305800" cy="1015663"/>
          </a:xfrm>
        </p:grpSpPr>
        <p:sp>
          <p:nvSpPr>
            <p:cNvPr id="155662" name="Rectangle 14"/>
            <p:cNvSpPr>
              <a:spLocks noChangeArrowheads="1"/>
            </p:cNvSpPr>
            <p:nvPr/>
          </p:nvSpPr>
          <p:spPr bwMode="auto">
            <a:xfrm>
              <a:off x="457200" y="5699125"/>
              <a:ext cx="83058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The solution adds a positive constant to the diagonal </a:t>
              </a:r>
              <a:r>
                <a:rPr lang="en-US" sz="2000" dirty="0" smtClean="0">
                  <a:solidFill>
                    <a:schemeClr val="tx1"/>
                  </a:solidFill>
                </a:rPr>
                <a:t>of              </a:t>
              </a:r>
              <a:r>
                <a:rPr lang="en-US" sz="2000" dirty="0">
                  <a:solidFill>
                    <a:schemeClr val="tx1"/>
                  </a:solidFill>
                </a:rPr>
                <a:t>This makes the problem nonsingular, even if             is not of full rank (e.g. when the number of training examples is less than the number of basis functions).  </a:t>
              </a:r>
            </a:p>
          </p:txBody>
        </p:sp>
        <p:pic>
          <p:nvPicPr>
            <p:cNvPr id="155680" name="Picture 32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571478" y="6086871"/>
              <a:ext cx="584200" cy="2286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pic>
          <p:nvPicPr>
            <p:cNvPr id="155683" name="Picture 35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6299200" y="5792388"/>
              <a:ext cx="635000" cy="2286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/>
      <p:bldP spid="155656" grpId="0"/>
      <p:bldP spid="155659" grpId="0"/>
      <p:bldP spid="15566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Effect of Regularization</a:t>
            </a:r>
          </a:p>
        </p:txBody>
      </p:sp>
      <p:sp>
        <p:nvSpPr>
          <p:cNvPr id="157699" name="Rectangle 3"/>
          <p:cNvSpPr>
            <a:spLocks noChangeArrowheads="1"/>
          </p:cNvSpPr>
          <p:nvPr/>
        </p:nvSpPr>
        <p:spPr bwMode="auto">
          <a:xfrm>
            <a:off x="609600" y="1371600"/>
            <a:ext cx="434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overall error function is the sum of two parabolic bowls. </a:t>
            </a:r>
          </a:p>
        </p:txBody>
      </p:sp>
      <p:pic>
        <p:nvPicPr>
          <p:cNvPr id="157714" name="Picture 8" descr="Figure3.4a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3813" y="1752600"/>
            <a:ext cx="320198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715" name="Rectangle 19"/>
          <p:cNvSpPr>
            <a:spLocks noChangeArrowheads="1"/>
          </p:cNvSpPr>
          <p:nvPr/>
        </p:nvSpPr>
        <p:spPr bwMode="auto">
          <a:xfrm>
            <a:off x="609600" y="2193925"/>
            <a:ext cx="4343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combined minimum lies on the line between the minimum of the squared error and the origin.</a:t>
            </a:r>
          </a:p>
        </p:txBody>
      </p:sp>
      <p:sp>
        <p:nvSpPr>
          <p:cNvPr id="157716" name="Rectangle 20"/>
          <p:cNvSpPr>
            <a:spLocks noChangeArrowheads="1"/>
          </p:cNvSpPr>
          <p:nvPr/>
        </p:nvSpPr>
        <p:spPr bwMode="auto">
          <a:xfrm>
            <a:off x="609600" y="3336925"/>
            <a:ext cx="434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</a:t>
            </a:r>
            <a:r>
              <a:rPr lang="en-US" sz="2000" dirty="0" err="1">
                <a:solidFill>
                  <a:schemeClr val="tx1"/>
                </a:solidFill>
              </a:rPr>
              <a:t>regularizer</a:t>
            </a:r>
            <a:r>
              <a:rPr lang="en-US" sz="2000" dirty="0">
                <a:solidFill>
                  <a:schemeClr val="tx1"/>
                </a:solidFill>
              </a:rPr>
              <a:t> shrinks model parameters to zero.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15" grpId="0"/>
      <p:bldP spid="1577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Other Regularizers</a:t>
            </a: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609600" y="12192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Using a more general </a:t>
            </a:r>
            <a:r>
              <a:rPr lang="en-US" sz="2000" dirty="0" err="1">
                <a:solidFill>
                  <a:schemeClr val="tx1"/>
                </a:solidFill>
              </a:rPr>
              <a:t>regularizer</a:t>
            </a:r>
            <a:r>
              <a:rPr lang="en-US" sz="2000" dirty="0">
                <a:solidFill>
                  <a:schemeClr val="tx1"/>
                </a:solidFill>
              </a:rPr>
              <a:t>, we get:</a:t>
            </a:r>
          </a:p>
        </p:txBody>
      </p:sp>
      <p:pic>
        <p:nvPicPr>
          <p:cNvPr id="172036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752600"/>
            <a:ext cx="4040188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600075" y="3048000"/>
            <a:ext cx="7924800" cy="2686110"/>
            <a:chOff x="600075" y="3048000"/>
            <a:chExt cx="7924800" cy="2686110"/>
          </a:xfrm>
        </p:grpSpPr>
        <p:pic>
          <p:nvPicPr>
            <p:cNvPr id="172037" name="Picture 10" descr="Figure3.3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0075" y="3048000"/>
              <a:ext cx="7924800" cy="205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2038" name="TextBox 11"/>
            <p:cNvSpPr txBox="1">
              <a:spLocks noChangeArrowheads="1"/>
            </p:cNvSpPr>
            <p:nvPr/>
          </p:nvSpPr>
          <p:spPr bwMode="auto">
            <a:xfrm>
              <a:off x="2590800" y="5334000"/>
              <a:ext cx="2000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GB" sz="2000"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rPr>
                <a:t>Lasso</a:t>
              </a:r>
            </a:p>
          </p:txBody>
        </p:sp>
        <p:sp>
          <p:nvSpPr>
            <p:cNvPr id="172039" name="TextBox 12"/>
            <p:cNvSpPr txBox="1">
              <a:spLocks noChangeArrowheads="1"/>
            </p:cNvSpPr>
            <p:nvPr/>
          </p:nvSpPr>
          <p:spPr bwMode="auto">
            <a:xfrm>
              <a:off x="4619625" y="5334000"/>
              <a:ext cx="20002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GB" sz="2000"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rPr>
                <a:t>Quadratic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5" name="Picture 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825500" y="3835400"/>
            <a:ext cx="72136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The Lasso </a:t>
            </a:r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609600" y="12192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Penalize the absolute value of the weights:</a:t>
            </a:r>
          </a:p>
        </p:txBody>
      </p:sp>
      <p:sp>
        <p:nvSpPr>
          <p:cNvPr id="159759" name="Rectangle 15"/>
          <p:cNvSpPr>
            <a:spLocks noChangeArrowheads="1"/>
          </p:cNvSpPr>
          <p:nvPr/>
        </p:nvSpPr>
        <p:spPr bwMode="auto">
          <a:xfrm>
            <a:off x="609600" y="2574925"/>
            <a:ext cx="7543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For sufficiently large </a:t>
            </a:r>
            <a:r>
              <a:rPr lang="en-US" sz="2000" dirty="0">
                <a:solidFill>
                  <a:schemeClr val="tx1"/>
                </a:solidFill>
                <a:latin typeface="cmmi10" charset="0"/>
              </a:rPr>
              <a:t>¸</a:t>
            </a:r>
            <a:r>
              <a:rPr lang="en-US" sz="2000" dirty="0">
                <a:solidFill>
                  <a:schemeClr val="tx1"/>
                </a:solidFill>
              </a:rPr>
              <a:t>, some of the coefficients will be driven to exactly zero, leading to a sparse model. </a:t>
            </a:r>
          </a:p>
        </p:txBody>
      </p:sp>
      <p:sp>
        <p:nvSpPr>
          <p:cNvPr id="159760" name="Rectangle 16"/>
          <p:cNvSpPr>
            <a:spLocks noChangeArrowheads="1"/>
          </p:cNvSpPr>
          <p:nvPr/>
        </p:nvSpPr>
        <p:spPr bwMode="auto">
          <a:xfrm>
            <a:off x="609600" y="33528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above formulation is equivalent to:</a:t>
            </a:r>
          </a:p>
        </p:txBody>
      </p:sp>
      <p:sp>
        <p:nvSpPr>
          <p:cNvPr id="159765" name="Rectangle 21"/>
          <p:cNvSpPr>
            <a:spLocks noChangeArrowheads="1"/>
          </p:cNvSpPr>
          <p:nvPr/>
        </p:nvSpPr>
        <p:spPr bwMode="auto">
          <a:xfrm>
            <a:off x="609600" y="54864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two approaches are related using Lagrange multiplies.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86000" y="4648200"/>
            <a:ext cx="4038600" cy="662590"/>
            <a:chOff x="2286000" y="4800600"/>
            <a:chExt cx="4038600" cy="662590"/>
          </a:xfrm>
        </p:grpSpPr>
        <p:sp>
          <p:nvSpPr>
            <p:cNvPr id="159766" name="AutoShape 22"/>
            <p:cNvSpPr>
              <a:spLocks/>
            </p:cNvSpPr>
            <p:nvPr/>
          </p:nvSpPr>
          <p:spPr bwMode="auto">
            <a:xfrm rot="16200000">
              <a:off x="3886200" y="3886200"/>
              <a:ext cx="304800" cy="2133600"/>
            </a:xfrm>
            <a:prstGeom prst="leftBrace">
              <a:avLst>
                <a:gd name="adj1" fmla="val 58333"/>
                <a:gd name="adj2" fmla="val 48958"/>
              </a:avLst>
            </a:prstGeom>
            <a:noFill/>
            <a:ln w="25400">
              <a:solidFill>
                <a:srgbClr val="0602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159767" name="Rectangle 23"/>
            <p:cNvSpPr>
              <a:spLocks noChangeArrowheads="1"/>
            </p:cNvSpPr>
            <p:nvPr/>
          </p:nvSpPr>
          <p:spPr bwMode="auto">
            <a:xfrm>
              <a:off x="2286000" y="5105400"/>
              <a:ext cx="4038600" cy="357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95000"/>
                </a:lnSpc>
                <a:buFont typeface="Times" charset="0"/>
                <a:buNone/>
              </a:pPr>
              <a:r>
                <a:rPr lang="en-US" dirty="0" err="1">
                  <a:solidFill>
                    <a:schemeClr val="tx1"/>
                  </a:solidFill>
                </a:rPr>
                <a:t>unregularized</a:t>
              </a:r>
              <a:r>
                <a:rPr lang="en-US" dirty="0">
                  <a:solidFill>
                    <a:schemeClr val="tx1"/>
                  </a:solidFill>
                </a:rPr>
                <a:t> sum-of-squares error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21"/>
          <p:cNvSpPr>
            <a:spLocks noChangeArrowheads="1"/>
          </p:cNvSpPr>
          <p:nvPr/>
        </p:nvSpPr>
        <p:spPr bwMode="auto">
          <a:xfrm>
            <a:off x="609600" y="5943600"/>
            <a:ext cx="7543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The </a:t>
            </a:r>
            <a:r>
              <a:rPr lang="en-US" sz="2000" dirty="0" smtClean="0"/>
              <a:t>Lasso solution is a quadratic programming problem: can be solved efficiently.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1314" name="Picture 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130300" y="1676400"/>
            <a:ext cx="62992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/>
      <p:bldP spid="159759" grpId="0"/>
      <p:bldP spid="159760" grpId="0"/>
      <p:bldP spid="159765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Lasso vs. Quadratic Penalty</a:t>
            </a:r>
          </a:p>
        </p:txBody>
      </p:sp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609600" y="1219200"/>
            <a:ext cx="7543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>
                <a:solidFill>
                  <a:schemeClr val="tx1"/>
                </a:solidFill>
              </a:rPr>
              <a:t>Lasso tends to generate sparser solutions compared to a quadratic regualrizer (sometimes called L</a:t>
            </a:r>
            <a:r>
              <a:rPr lang="en-US" sz="2000" baseline="-25000">
                <a:solidFill>
                  <a:schemeClr val="tx1"/>
                </a:solidFill>
              </a:rPr>
              <a:t>1</a:t>
            </a:r>
            <a:r>
              <a:rPr lang="en-US" sz="2000">
                <a:solidFill>
                  <a:schemeClr val="tx1"/>
                </a:solidFill>
              </a:rPr>
              <a:t> and L</a:t>
            </a:r>
            <a:r>
              <a:rPr lang="en-US" sz="2000" baseline="-25000">
                <a:solidFill>
                  <a:schemeClr val="tx1"/>
                </a:solidFill>
              </a:rPr>
              <a:t>2</a:t>
            </a:r>
            <a:r>
              <a:rPr lang="en-US" sz="2000">
                <a:solidFill>
                  <a:schemeClr val="tx1"/>
                </a:solidFill>
              </a:rPr>
              <a:t> regularizers).</a:t>
            </a:r>
          </a:p>
        </p:txBody>
      </p:sp>
      <p:pic>
        <p:nvPicPr>
          <p:cNvPr id="174091" name="Picture 8" descr="Figure3.4a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209800"/>
            <a:ext cx="2887663" cy="377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092" name="Picture 14" descr="Figure3.4a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9538" y="2209800"/>
            <a:ext cx="2887662" cy="377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Bias-Variance Decomposition</a:t>
            </a:r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609600" y="1219200"/>
            <a:ext cx="7924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Introducing</a:t>
            </a:r>
            <a:r>
              <a:rPr lang="en-US" sz="2000" dirty="0" smtClean="0">
                <a:solidFill>
                  <a:schemeClr val="tx1"/>
                </a:solidFill>
              </a:rPr>
              <a:t> a regularization </a:t>
            </a:r>
            <a:r>
              <a:rPr lang="en-US" sz="2000" dirty="0">
                <a:solidFill>
                  <a:schemeClr val="tx1"/>
                </a:solidFill>
              </a:rPr>
              <a:t>term </a:t>
            </a:r>
            <a:r>
              <a:rPr lang="en-US" sz="2000" dirty="0" smtClean="0">
                <a:solidFill>
                  <a:schemeClr val="tx1"/>
                </a:solidFill>
              </a:rPr>
              <a:t>can help us </a:t>
            </a:r>
            <a:r>
              <a:rPr lang="en-US" sz="2000" dirty="0">
                <a:solidFill>
                  <a:schemeClr val="tx1"/>
                </a:solidFill>
              </a:rPr>
              <a:t>control </a:t>
            </a:r>
            <a:r>
              <a:rPr lang="en-US" sz="2000" dirty="0" err="1" smtClean="0">
                <a:solidFill>
                  <a:schemeClr val="tx1"/>
                </a:solidFill>
              </a:rPr>
              <a:t>overfitting</a:t>
            </a:r>
            <a:r>
              <a:rPr lang="en-US" sz="2000" dirty="0"/>
              <a:t>.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/>
              <a:t>B</a:t>
            </a:r>
            <a:r>
              <a:rPr lang="en-US" sz="2000" dirty="0" smtClean="0">
                <a:solidFill>
                  <a:schemeClr val="tx1"/>
                </a:solidFill>
              </a:rPr>
              <a:t>ut </a:t>
            </a:r>
            <a:r>
              <a:rPr lang="en-US" sz="2000" dirty="0">
                <a:solidFill>
                  <a:schemeClr val="tx1"/>
                </a:solidFill>
              </a:rPr>
              <a:t>how can we determine a suitable value of the regularization </a:t>
            </a:r>
            <a:r>
              <a:rPr lang="en-US" sz="2000" dirty="0" smtClean="0">
                <a:solidFill>
                  <a:schemeClr val="tx1"/>
                </a:solidFill>
              </a:rPr>
              <a:t>coefficient?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63849" name="Picture 9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04900" y="2743200"/>
            <a:ext cx="6934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609600" y="204152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Let us examine</a:t>
            </a:r>
            <a:r>
              <a:rPr lang="en-US" sz="2000" dirty="0" smtClean="0">
                <a:solidFill>
                  <a:schemeClr val="tx1"/>
                </a:solidFill>
              </a:rPr>
              <a:t> the expected </a:t>
            </a:r>
            <a:r>
              <a:rPr lang="en-US" sz="2000" dirty="0">
                <a:solidFill>
                  <a:schemeClr val="tx1"/>
                </a:solidFill>
              </a:rPr>
              <a:t>squared loss function. Remember: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8200" y="3565525"/>
            <a:ext cx="7543800" cy="1387475"/>
            <a:chOff x="838200" y="3565525"/>
            <a:chExt cx="7543800" cy="1387475"/>
          </a:xfrm>
        </p:grpSpPr>
        <p:pic>
          <p:nvPicPr>
            <p:cNvPr id="163850" name="Picture 6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524000" y="4343400"/>
              <a:ext cx="31750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3853" name="Rectangle 13"/>
            <p:cNvSpPr>
              <a:spLocks noChangeArrowheads="1"/>
            </p:cNvSpPr>
            <p:nvPr/>
          </p:nvSpPr>
          <p:spPr bwMode="auto">
            <a:xfrm>
              <a:off x="838200" y="3565525"/>
              <a:ext cx="7543800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for which the optimal prediction is given </a:t>
              </a:r>
            </a:p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by the conditional expectation: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81600" y="3505200"/>
            <a:ext cx="3733800" cy="1299458"/>
            <a:chOff x="5181600" y="3505200"/>
            <a:chExt cx="3733800" cy="1299458"/>
          </a:xfrm>
        </p:grpSpPr>
        <p:sp>
          <p:nvSpPr>
            <p:cNvPr id="163854" name="Rectangle 14"/>
            <p:cNvSpPr>
              <a:spLocks noChangeArrowheads="1"/>
            </p:cNvSpPr>
            <p:nvPr/>
          </p:nvSpPr>
          <p:spPr bwMode="auto">
            <a:xfrm>
              <a:off x="5638800" y="3794125"/>
              <a:ext cx="3276600" cy="1010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dirty="0">
                  <a:solidFill>
                    <a:srgbClr val="000000"/>
                  </a:solidFill>
                </a:rPr>
                <a:t>intrinsic variability of the target values: The minimum achievable value of expected loss</a:t>
              </a:r>
            </a:p>
          </p:txBody>
        </p:sp>
        <p:sp>
          <p:nvSpPr>
            <p:cNvPr id="163855" name="AutoShape 15"/>
            <p:cNvSpPr>
              <a:spLocks/>
            </p:cNvSpPr>
            <p:nvPr/>
          </p:nvSpPr>
          <p:spPr bwMode="auto">
            <a:xfrm rot="16200000">
              <a:off x="6400800" y="2286000"/>
              <a:ext cx="304800" cy="2743200"/>
            </a:xfrm>
            <a:prstGeom prst="leftBrace">
              <a:avLst>
                <a:gd name="adj1" fmla="val 75000"/>
                <a:gd name="adj2" fmla="val 48958"/>
              </a:avLst>
            </a:prstGeom>
            <a:noFill/>
            <a:ln w="25400">
              <a:solidFill>
                <a:srgbClr val="0602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163857" name="Rectangle 17"/>
          <p:cNvSpPr>
            <a:spLocks noChangeArrowheads="1"/>
          </p:cNvSpPr>
          <p:nvPr/>
        </p:nvSpPr>
        <p:spPr bwMode="auto">
          <a:xfrm>
            <a:off x="609600" y="60960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We first look at the </a:t>
            </a:r>
            <a:r>
              <a:rPr lang="en-US" sz="2000" dirty="0" err="1">
                <a:solidFill>
                  <a:schemeClr val="tx1"/>
                </a:solidFill>
              </a:rPr>
              <a:t>frequentist</a:t>
            </a:r>
            <a:r>
              <a:rPr lang="en-US" sz="2000" dirty="0">
                <a:solidFill>
                  <a:schemeClr val="tx1"/>
                </a:solidFill>
              </a:rPr>
              <a:t> perspective.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9600" y="5013325"/>
            <a:ext cx="7543800" cy="1006475"/>
            <a:chOff x="609600" y="5013325"/>
            <a:chExt cx="7543800" cy="1006475"/>
          </a:xfrm>
        </p:grpSpPr>
        <p:sp>
          <p:nvSpPr>
            <p:cNvPr id="163856" name="Rectangle 16"/>
            <p:cNvSpPr>
              <a:spLocks noChangeArrowheads="1"/>
            </p:cNvSpPr>
            <p:nvPr/>
          </p:nvSpPr>
          <p:spPr bwMode="auto">
            <a:xfrm>
              <a:off x="609600" y="5013325"/>
              <a:ext cx="7543800" cy="1006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If we model          using a parametric function</a:t>
              </a:r>
              <a:r>
                <a:rPr lang="en-US" sz="2000" dirty="0" smtClean="0">
                  <a:solidFill>
                    <a:schemeClr val="tx1"/>
                  </a:solidFill>
                </a:rPr>
                <a:t>                  </a:t>
              </a:r>
              <a:r>
                <a:rPr lang="en-US" sz="2000" dirty="0">
                  <a:solidFill>
                    <a:schemeClr val="tx1"/>
                  </a:solidFill>
                </a:rPr>
                <a:t>then from a Bayesian perspective, the uncertainly in our model is expressed through the posterior distribution over parameters </a:t>
              </a:r>
              <a:r>
                <a:rPr lang="en-US" sz="2000" b="1" dirty="0" err="1">
                  <a:solidFill>
                    <a:schemeClr val="tx1"/>
                  </a:solidFill>
                </a:rPr>
                <a:t>w</a:t>
              </a:r>
              <a:r>
                <a:rPr lang="en-US" sz="2000" dirty="0">
                  <a:solidFill>
                    <a:schemeClr val="tx1"/>
                  </a:solidFill>
                </a:rPr>
                <a:t>. </a:t>
              </a:r>
            </a:p>
          </p:txBody>
        </p:sp>
        <p:pic>
          <p:nvPicPr>
            <p:cNvPr id="163861" name="Picture 21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133600" y="5115321"/>
              <a:ext cx="482600" cy="2794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  <p:pic>
          <p:nvPicPr>
            <p:cNvPr id="163860" name="Picture 20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528468" y="5105400"/>
              <a:ext cx="889000" cy="2794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  <p:bldP spid="163852" grpId="0"/>
      <p:bldP spid="16385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Bias-Variance Decomposition</a:t>
            </a:r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609600" y="1219200"/>
            <a:ext cx="7620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From </a:t>
            </a: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dirty="0" err="1">
                <a:solidFill>
                  <a:schemeClr val="tx1"/>
                </a:solidFill>
              </a:rPr>
              <a:t>frequentist</a:t>
            </a:r>
            <a:r>
              <a:rPr lang="en-US" sz="2000" dirty="0">
                <a:solidFill>
                  <a:schemeClr val="tx1"/>
                </a:solidFill>
              </a:rPr>
              <a:t> perspective: we make a point estimate of </a:t>
            </a:r>
            <a:r>
              <a:rPr lang="en-US" sz="2000" b="1" dirty="0" err="1">
                <a:solidFill>
                  <a:schemeClr val="tx1"/>
                </a:solidFill>
              </a:rPr>
              <a:t>w</a:t>
            </a:r>
            <a:r>
              <a:rPr lang="en-US" sz="2000" b="1" baseline="30000" dirty="0">
                <a:solidFill>
                  <a:schemeClr val="tx1"/>
                </a:solidFill>
              </a:rPr>
              <a:t>*</a:t>
            </a:r>
            <a:r>
              <a:rPr lang="en-US" sz="2000" dirty="0">
                <a:solidFill>
                  <a:schemeClr val="tx1"/>
                </a:solidFill>
              </a:rPr>
              <a:t> based on the </a:t>
            </a:r>
            <a:r>
              <a:rPr lang="en-US" sz="2000" dirty="0" smtClean="0">
                <a:solidFill>
                  <a:schemeClr val="tx1"/>
                </a:solidFill>
              </a:rPr>
              <a:t>dataset </a:t>
            </a:r>
            <a:r>
              <a:rPr lang="en-US" sz="2000" dirty="0">
                <a:solidFill>
                  <a:schemeClr val="tx1"/>
                </a:solidFill>
              </a:rPr>
              <a:t>D.</a:t>
            </a: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609600" y="1965325"/>
            <a:ext cx="7620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We </a:t>
            </a:r>
            <a:r>
              <a:rPr lang="en-US" sz="2000" dirty="0">
                <a:solidFill>
                  <a:schemeClr val="tx1"/>
                </a:solidFill>
              </a:rPr>
              <a:t>next interpret the uncertainly of this estimate through the following thought experiment: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7200" y="2743200"/>
            <a:ext cx="7620000" cy="707886"/>
            <a:chOff x="457200" y="2743200"/>
            <a:chExt cx="7620000" cy="707886"/>
          </a:xfrm>
        </p:grpSpPr>
        <p:sp>
          <p:nvSpPr>
            <p:cNvPr id="165896" name="Rectangle 8"/>
            <p:cNvSpPr>
              <a:spLocks noChangeArrowheads="1"/>
            </p:cNvSpPr>
            <p:nvPr/>
          </p:nvSpPr>
          <p:spPr bwMode="auto">
            <a:xfrm>
              <a:off x="457200" y="2743200"/>
              <a:ext cx="76200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687388" lvl="1" indent="-176213">
                <a:lnSpc>
                  <a:spcPts val="2400"/>
                </a:lnSpc>
                <a:buFontTx/>
                <a:buChar char="-"/>
              </a:pPr>
              <a:r>
                <a:rPr lang="en-US" sz="2000" dirty="0" smtClean="0">
                  <a:solidFill>
                    <a:schemeClr val="tx1"/>
                  </a:solidFill>
                </a:rPr>
                <a:t>Suppose </a:t>
              </a:r>
              <a:r>
                <a:rPr lang="en-US" sz="2000" dirty="0">
                  <a:solidFill>
                    <a:schemeClr val="tx1"/>
                  </a:solidFill>
                </a:rPr>
                <a:t>we had a large number of </a:t>
              </a:r>
              <a:r>
                <a:rPr lang="en-US" sz="2000" dirty="0" smtClean="0">
                  <a:solidFill>
                    <a:schemeClr val="tx1"/>
                  </a:solidFill>
                </a:rPr>
                <a:t>datasets, </a:t>
              </a:r>
              <a:r>
                <a:rPr lang="en-US" sz="2000" dirty="0">
                  <a:solidFill>
                    <a:schemeClr val="tx1"/>
                  </a:solidFill>
                </a:rPr>
                <a:t>each of size N, where each dataset is drawn independently from</a:t>
              </a:r>
              <a:r>
                <a:rPr lang="en-US" sz="2000" dirty="0" smtClean="0">
                  <a:solidFill>
                    <a:schemeClr val="tx1"/>
                  </a:solidFill>
                </a:rPr>
                <a:t> 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pic>
          <p:nvPicPr>
            <p:cNvPr id="165897" name="Picture 9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400800" y="3144445"/>
              <a:ext cx="7620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5" name="Group 14"/>
          <p:cNvGrpSpPr/>
          <p:nvPr/>
        </p:nvGrpSpPr>
        <p:grpSpPr>
          <a:xfrm>
            <a:off x="609600" y="5064125"/>
            <a:ext cx="7620000" cy="879475"/>
            <a:chOff x="609600" y="5064125"/>
            <a:chExt cx="7620000" cy="879475"/>
          </a:xfrm>
        </p:grpSpPr>
        <p:sp>
          <p:nvSpPr>
            <p:cNvPr id="165900" name="Rectangle 12"/>
            <p:cNvSpPr>
              <a:spLocks noChangeArrowheads="1"/>
            </p:cNvSpPr>
            <p:nvPr/>
          </p:nvSpPr>
          <p:spPr bwMode="auto">
            <a:xfrm>
              <a:off x="609600" y="5064125"/>
              <a:ext cx="7620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Arial"/>
                <a:buChar char="•"/>
              </a:pPr>
              <a:r>
                <a:rPr lang="en-US" sz="2000" dirty="0" smtClean="0">
                  <a:solidFill>
                    <a:schemeClr val="tx1"/>
                  </a:solidFill>
                </a:rPr>
                <a:t> Let </a:t>
              </a:r>
              <a:r>
                <a:rPr lang="en-US" sz="2000" dirty="0">
                  <a:solidFill>
                    <a:schemeClr val="tx1"/>
                  </a:solidFill>
                </a:rPr>
                <a:t>us consider the expression:</a:t>
              </a:r>
            </a:p>
          </p:txBody>
        </p:sp>
        <p:pic>
          <p:nvPicPr>
            <p:cNvPr id="165903" name="Picture 15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794000" y="5613400"/>
              <a:ext cx="2006600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5904" name="Rectangle 16"/>
          <p:cNvSpPr>
            <a:spLocks noChangeArrowheads="1"/>
          </p:cNvSpPr>
          <p:nvPr/>
        </p:nvSpPr>
        <p:spPr bwMode="auto">
          <a:xfrm>
            <a:off x="609600" y="6080125"/>
            <a:ext cx="762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Arial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Note </a:t>
            </a:r>
            <a:r>
              <a:rPr lang="en-US" sz="2000" dirty="0">
                <a:solidFill>
                  <a:schemeClr val="tx1"/>
                </a:solidFill>
              </a:rPr>
              <a:t>that this quantity depends on a particular dataset D.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57200" y="3406914"/>
            <a:ext cx="7620000" cy="400110"/>
            <a:chOff x="457200" y="3406914"/>
            <a:chExt cx="7620000" cy="400110"/>
          </a:xfrm>
        </p:grpSpPr>
        <p:pic>
          <p:nvPicPr>
            <p:cNvPr id="165899" name="Picture 11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010400" y="3498447"/>
              <a:ext cx="8636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457200" y="3406914"/>
              <a:ext cx="76200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marL="687388" lvl="1" indent="-176213">
                <a:lnSpc>
                  <a:spcPts val="2400"/>
                </a:lnSpc>
                <a:buFontTx/>
                <a:buChar char="-"/>
              </a:pPr>
              <a:r>
                <a:rPr lang="en-US" sz="2000" dirty="0" smtClean="0"/>
                <a:t>For each dataset D, we can obtain a prediction function</a:t>
              </a:r>
            </a:p>
          </p:txBody>
        </p:sp>
      </p:grp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57200" y="3790890"/>
            <a:ext cx="762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687388" lvl="1" indent="-176213">
              <a:lnSpc>
                <a:spcPts val="2400"/>
              </a:lnSpc>
              <a:buFontTx/>
              <a:buChar char="-"/>
            </a:pPr>
            <a:r>
              <a:rPr lang="en-US" sz="2000" dirty="0" smtClean="0"/>
              <a:t>Different datasets will give different prediction functions.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457200" y="4171890"/>
            <a:ext cx="7924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7388" lvl="1" indent="-176213">
              <a:lnSpc>
                <a:spcPts val="2400"/>
              </a:lnSpc>
              <a:buFontTx/>
              <a:buChar char="-"/>
            </a:pPr>
            <a:r>
              <a:rPr lang="en-US" sz="2000" dirty="0" smtClean="0"/>
              <a:t>The performance of a particular learning algorithm is then assessed by taking the average over the ensemble of these datasets.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/>
      <p:bldP spid="165895" grpId="0"/>
      <p:bldP spid="165904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/>
          <p:nvPr/>
        </p:nvGrpSpPr>
        <p:grpSpPr>
          <a:xfrm>
            <a:off x="228600" y="1828800"/>
            <a:ext cx="2438400" cy="1905000"/>
            <a:chOff x="228600" y="2209800"/>
            <a:chExt cx="2438400" cy="1905000"/>
          </a:xfrm>
        </p:grpSpPr>
        <p:sp>
          <p:nvSpPr>
            <p:cNvPr id="26" name="TextBox 25"/>
            <p:cNvSpPr txBox="1"/>
            <p:nvPr/>
          </p:nvSpPr>
          <p:spPr>
            <a:xfrm>
              <a:off x="457200" y="2209800"/>
              <a:ext cx="1861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Images &amp; Video</a:t>
              </a:r>
              <a:endParaRPr lang="en-US" dirty="0"/>
            </a:p>
          </p:txBody>
        </p:sp>
        <p:grpSp>
          <p:nvGrpSpPr>
            <p:cNvPr id="3" name="Group 66"/>
            <p:cNvGrpSpPr/>
            <p:nvPr/>
          </p:nvGrpSpPr>
          <p:grpSpPr>
            <a:xfrm>
              <a:off x="228600" y="2667000"/>
              <a:ext cx="2438400" cy="1447800"/>
              <a:chOff x="228600" y="2667000"/>
              <a:chExt cx="2438400" cy="144780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800" y="3200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50" y="2667000"/>
                <a:ext cx="984250" cy="34726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800" y="2667000"/>
                <a:ext cx="1219200" cy="976331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600" y="3014261"/>
                <a:ext cx="1112520" cy="463550"/>
              </a:xfrm>
              <a:prstGeom prst="rect">
                <a:avLst/>
              </a:prstGeom>
            </p:spPr>
          </p:pic>
        </p:grpSp>
      </p:grpSp>
      <p:grpSp>
        <p:nvGrpSpPr>
          <p:cNvPr id="5" name="Group 64"/>
          <p:cNvGrpSpPr/>
          <p:nvPr/>
        </p:nvGrpSpPr>
        <p:grpSpPr>
          <a:xfrm>
            <a:off x="2621700" y="3429000"/>
            <a:ext cx="2712300" cy="2094131"/>
            <a:chOff x="2850300" y="3849469"/>
            <a:chExt cx="2712300" cy="209413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0300" y="4395801"/>
              <a:ext cx="1547799" cy="15477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66476" y="4230727"/>
              <a:ext cx="1296124" cy="117947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0463" y="4548201"/>
              <a:ext cx="992836" cy="37163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50299" y="3849469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Relational Data/ </a:t>
              </a:r>
            </a:p>
            <a:p>
              <a:r>
                <a:rPr lang="en-US" dirty="0" smtClean="0"/>
                <a:t>Social Network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152400" y="914400"/>
            <a:ext cx="838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200" dirty="0" smtClean="0"/>
              <a:t>Massive increase in both computational power and the amount of data available from web, video cameras, laboratory measurements.</a:t>
            </a:r>
            <a:endParaRPr lang="en-US" altLang="ko-KR" sz="22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Mining for Structure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2057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65"/>
          <p:cNvGrpSpPr/>
          <p:nvPr/>
        </p:nvGrpSpPr>
        <p:grpSpPr>
          <a:xfrm>
            <a:off x="5413358" y="1828800"/>
            <a:ext cx="1673242" cy="1478871"/>
            <a:chOff x="685800" y="3836079"/>
            <a:chExt cx="1673242" cy="1478871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800" y="4114800"/>
              <a:ext cx="1600200" cy="12001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5800" y="3836079"/>
              <a:ext cx="16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Speech &amp; Audio</a:t>
              </a:r>
              <a:endParaRPr lang="en-US" dirty="0"/>
            </a:p>
          </p:txBody>
        </p:sp>
      </p:grpSp>
      <p:grpSp>
        <p:nvGrpSpPr>
          <p:cNvPr id="7" name="Group 60"/>
          <p:cNvGrpSpPr/>
          <p:nvPr/>
        </p:nvGrpSpPr>
        <p:grpSpPr>
          <a:xfrm>
            <a:off x="2895600" y="1828800"/>
            <a:ext cx="2394513" cy="1229369"/>
            <a:chOff x="2895600" y="2209800"/>
            <a:chExt cx="2394513" cy="1229369"/>
          </a:xfrm>
        </p:grpSpPr>
        <p:grpSp>
          <p:nvGrpSpPr>
            <p:cNvPr id="9" name="Group 18"/>
            <p:cNvGrpSpPr>
              <a:grpSpLocks noChangeAspect="1"/>
            </p:cNvGrpSpPr>
            <p:nvPr/>
          </p:nvGrpSpPr>
          <p:grpSpPr>
            <a:xfrm>
              <a:off x="2895600" y="2514600"/>
              <a:ext cx="2394513" cy="924569"/>
              <a:chOff x="3206920" y="1269035"/>
              <a:chExt cx="2940281" cy="113530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8722" y="1269035"/>
                <a:ext cx="1823720" cy="7112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6920" y="1446650"/>
                <a:ext cx="798072" cy="957686"/>
              </a:xfrm>
              <a:prstGeom prst="rect">
                <a:avLst/>
              </a:prstGeom>
            </p:spPr>
          </p:pic>
          <p:pic>
            <p:nvPicPr>
              <p:cNvPr id="22" name="Picture 7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2581" t="10390" r="-645" b="11688"/>
              <a:stretch>
                <a:fillRect/>
              </a:stretch>
            </p:blipFill>
            <p:spPr bwMode="auto">
              <a:xfrm>
                <a:off x="4138055" y="1751635"/>
                <a:ext cx="2009146" cy="396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2971800" y="2209800"/>
              <a:ext cx="1718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&amp; Language </a:t>
              </a:r>
              <a:endParaRPr lang="en-US" dirty="0"/>
            </a:p>
          </p:txBody>
        </p:sp>
      </p:grpSp>
      <p:grpSp>
        <p:nvGrpSpPr>
          <p:cNvPr id="10" name="Group 61"/>
          <p:cNvGrpSpPr/>
          <p:nvPr/>
        </p:nvGrpSpPr>
        <p:grpSpPr>
          <a:xfrm>
            <a:off x="228600" y="3581400"/>
            <a:ext cx="1997075" cy="1447800"/>
            <a:chOff x="5181600" y="2020669"/>
            <a:chExt cx="1997075" cy="144780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10200" y="2249269"/>
              <a:ext cx="1054100" cy="10541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24600" y="2848160"/>
              <a:ext cx="854075" cy="46790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03777" y="2969723"/>
              <a:ext cx="668423" cy="498746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5181600" y="2020669"/>
              <a:ext cx="1846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 </a:t>
              </a:r>
            </a:p>
            <a:p>
              <a:r>
                <a:rPr lang="en-US" dirty="0" smtClean="0"/>
                <a:t>Recommendation</a:t>
              </a:r>
              <a:endParaRPr lang="en-US" dirty="0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-186223" y="5486400"/>
            <a:ext cx="931387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/>
              <a:buChar char="•"/>
            </a:pPr>
            <a:r>
              <a:rPr lang="en-US" sz="2100" dirty="0" smtClean="0"/>
              <a:t> Develop statistical models that can discover </a:t>
            </a:r>
            <a:r>
              <a:rPr lang="en-US" altLang="ko-KR" sz="2100" dirty="0" smtClean="0"/>
              <a:t>underlying structure, cause, or statistical correlation from data. </a:t>
            </a:r>
          </a:p>
          <a:p>
            <a:pPr lvl="1">
              <a:buFont typeface="Arial"/>
              <a:buChar char="•"/>
            </a:pPr>
            <a:r>
              <a:rPr lang="en-US" altLang="ko-KR" sz="2100" dirty="0" smtClean="0"/>
              <a:t> Multiple application domains.</a:t>
            </a:r>
          </a:p>
        </p:txBody>
      </p:sp>
      <p:grpSp>
        <p:nvGrpSpPr>
          <p:cNvPr id="14" name="Group 62"/>
          <p:cNvGrpSpPr/>
          <p:nvPr/>
        </p:nvGrpSpPr>
        <p:grpSpPr>
          <a:xfrm>
            <a:off x="5844117" y="2297668"/>
            <a:ext cx="3283531" cy="2782332"/>
            <a:chOff x="5844117" y="2297668"/>
            <a:chExt cx="3283531" cy="2782332"/>
          </a:xfrm>
        </p:grpSpPr>
        <p:grpSp>
          <p:nvGrpSpPr>
            <p:cNvPr id="16" name="Group 62"/>
            <p:cNvGrpSpPr/>
            <p:nvPr/>
          </p:nvGrpSpPr>
          <p:grpSpPr>
            <a:xfrm>
              <a:off x="7086600" y="2297668"/>
              <a:ext cx="2041048" cy="1359932"/>
              <a:chOff x="7239000" y="2678668"/>
              <a:chExt cx="2041048" cy="135993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239000" y="2678668"/>
                <a:ext cx="2041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Gene Expression</a:t>
                </a:r>
                <a:endParaRPr lang="en-US" dirty="0"/>
              </a:p>
            </p:txBody>
          </p:sp>
          <p:pic>
            <p:nvPicPr>
              <p:cNvPr id="11" name="gene_intro.eps" descr="/Users/rsalakhu/research/jobtalk/talk/tree/gene_intro.eps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67600" y="3099816"/>
                <a:ext cx="1282523" cy="938784"/>
              </a:xfrm>
              <a:prstGeom prst="rect">
                <a:avLst/>
              </a:prstGeom>
            </p:spPr>
          </p:pic>
        </p:grpSp>
        <p:sp>
          <p:nvSpPr>
            <p:cNvPr id="54" name="TextBox 53"/>
            <p:cNvSpPr txBox="1"/>
            <p:nvPr/>
          </p:nvSpPr>
          <p:spPr>
            <a:xfrm>
              <a:off x="5920317" y="3604981"/>
              <a:ext cx="635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fMRI</a:t>
              </a:r>
              <a:endParaRPr lang="en-US" dirty="0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44117" y="3952346"/>
              <a:ext cx="861483" cy="1076854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6705600" y="3669268"/>
              <a:ext cx="1457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Tumor region</a:t>
              </a:r>
              <a:endParaRPr lang="en-US" dirty="0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34200" y="4038600"/>
              <a:ext cx="990600" cy="1041400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p:transition xmlns:p14="http://schemas.microsoft.com/office/powerpoint/2010/main" advTm="1303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Bias-Variance Decomposition</a:t>
            </a:r>
          </a:p>
        </p:txBody>
      </p:sp>
      <p:pic>
        <p:nvPicPr>
          <p:cNvPr id="176132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806700"/>
            <a:ext cx="59531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39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19200" y="5181600"/>
            <a:ext cx="67056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609600" y="2117725"/>
            <a:ext cx="7620000" cy="396875"/>
            <a:chOff x="609600" y="1219200"/>
            <a:chExt cx="7620000" cy="396875"/>
          </a:xfrm>
        </p:grpSpPr>
        <p:sp>
          <p:nvSpPr>
            <p:cNvPr id="176131" name="Rectangle 3"/>
            <p:cNvSpPr>
              <a:spLocks noChangeArrowheads="1"/>
            </p:cNvSpPr>
            <p:nvPr/>
          </p:nvSpPr>
          <p:spPr bwMode="auto">
            <a:xfrm>
              <a:off x="609600" y="1219200"/>
              <a:ext cx="7620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Adding and subtracting the term                       </a:t>
              </a:r>
              <a:r>
                <a:rPr lang="en-US" sz="2000" dirty="0" smtClean="0">
                  <a:solidFill>
                    <a:schemeClr val="tx1"/>
                  </a:solidFill>
                </a:rPr>
                <a:t>    we </a:t>
              </a:r>
              <a:r>
                <a:rPr lang="en-US" sz="2000" dirty="0">
                  <a:solidFill>
                    <a:schemeClr val="tx1"/>
                  </a:solidFill>
                </a:rPr>
                <a:t>obtain </a:t>
              </a:r>
            </a:p>
          </p:txBody>
        </p:sp>
        <p:pic>
          <p:nvPicPr>
            <p:cNvPr id="176153" name="Picture 25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282678" y="1334688"/>
              <a:ext cx="1346200" cy="27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Group 13"/>
          <p:cNvGrpSpPr/>
          <p:nvPr/>
        </p:nvGrpSpPr>
        <p:grpSpPr>
          <a:xfrm>
            <a:off x="609600" y="4632325"/>
            <a:ext cx="7620000" cy="396875"/>
            <a:chOff x="609600" y="4784725"/>
            <a:chExt cx="7620000" cy="396875"/>
          </a:xfrm>
        </p:grpSpPr>
        <p:sp>
          <p:nvSpPr>
            <p:cNvPr id="176137" name="Rectangle 9"/>
            <p:cNvSpPr>
              <a:spLocks noChangeArrowheads="1"/>
            </p:cNvSpPr>
            <p:nvPr/>
          </p:nvSpPr>
          <p:spPr bwMode="auto">
            <a:xfrm>
              <a:off x="609600" y="4784725"/>
              <a:ext cx="7620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Char char="•"/>
              </a:pPr>
              <a:r>
                <a:rPr lang="en-US" sz="2000" dirty="0">
                  <a:solidFill>
                    <a:schemeClr val="tx1"/>
                  </a:solidFill>
                </a:rPr>
                <a:t> Taking the expectation over     </a:t>
              </a:r>
              <a:r>
                <a:rPr lang="en-US" sz="2000" dirty="0" smtClean="0">
                  <a:solidFill>
                    <a:schemeClr val="tx1"/>
                  </a:solidFill>
                </a:rPr>
                <a:t>  the </a:t>
              </a:r>
              <a:r>
                <a:rPr lang="en-US" sz="2000" dirty="0">
                  <a:solidFill>
                    <a:schemeClr val="tx1"/>
                  </a:solidFill>
                </a:rPr>
                <a:t>last term vanishes, so we get:</a:t>
              </a:r>
            </a:p>
          </p:txBody>
        </p:sp>
        <p:pic>
          <p:nvPicPr>
            <p:cNvPr id="176155" name="Picture 27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735785" y="4896642"/>
              <a:ext cx="279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2" name="Picture 15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2286000" y="1574800"/>
            <a:ext cx="20066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09600" y="1219200"/>
            <a:ext cx="7620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 Consider: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Bias-Variance Trade-off</a:t>
            </a:r>
          </a:p>
        </p:txBody>
      </p:sp>
      <p:pic>
        <p:nvPicPr>
          <p:cNvPr id="178186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74763" y="1143000"/>
            <a:ext cx="520223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7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0" y="3303587"/>
            <a:ext cx="57150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93" name="Rectangle 17"/>
          <p:cNvSpPr>
            <a:spLocks noChangeArrowheads="1"/>
          </p:cNvSpPr>
          <p:nvPr/>
        </p:nvSpPr>
        <p:spPr bwMode="auto">
          <a:xfrm>
            <a:off x="381000" y="5073650"/>
            <a:ext cx="8534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Trade-off between bias and </a:t>
            </a:r>
            <a:r>
              <a:rPr lang="en-US" sz="2000" dirty="0" smtClean="0">
                <a:solidFill>
                  <a:schemeClr val="tx1"/>
                </a:solidFill>
              </a:rPr>
              <a:t>variance: </a:t>
            </a:r>
            <a:r>
              <a:rPr lang="en-US" sz="2000" dirty="0" smtClean="0"/>
              <a:t>W</a:t>
            </a:r>
            <a:r>
              <a:rPr lang="en-US" sz="2000" dirty="0" smtClean="0">
                <a:solidFill>
                  <a:schemeClr val="tx1"/>
                </a:solidFill>
              </a:rPr>
              <a:t>ith </a:t>
            </a:r>
            <a:r>
              <a:rPr lang="en-US" sz="2000" dirty="0">
                <a:solidFill>
                  <a:schemeClr val="tx1"/>
                </a:solidFill>
              </a:rPr>
              <a:t>very flexible models (high complexity)</a:t>
            </a:r>
            <a:r>
              <a:rPr lang="en-US" sz="2000" dirty="0" smtClean="0">
                <a:solidFill>
                  <a:schemeClr val="tx1"/>
                </a:solidFill>
              </a:rPr>
              <a:t> we have </a:t>
            </a:r>
            <a:r>
              <a:rPr lang="en-US" sz="2000" dirty="0">
                <a:solidFill>
                  <a:schemeClr val="tx1"/>
                </a:solidFill>
              </a:rPr>
              <a:t>low bias and high </a:t>
            </a:r>
            <a:r>
              <a:rPr lang="en-US" sz="2000" dirty="0" smtClean="0">
                <a:solidFill>
                  <a:schemeClr val="tx1"/>
                </a:solidFill>
              </a:rPr>
              <a:t>variance; With relatively </a:t>
            </a:r>
            <a:r>
              <a:rPr lang="en-US" sz="2000" dirty="0">
                <a:solidFill>
                  <a:schemeClr val="tx1"/>
                </a:solidFill>
              </a:rPr>
              <a:t>rigid models (low complexity)</a:t>
            </a:r>
            <a:r>
              <a:rPr lang="en-US" sz="2000" dirty="0" smtClean="0">
                <a:solidFill>
                  <a:schemeClr val="tx1"/>
                </a:solidFill>
              </a:rPr>
              <a:t> we have high </a:t>
            </a:r>
            <a:r>
              <a:rPr lang="en-US" sz="2000" dirty="0">
                <a:solidFill>
                  <a:schemeClr val="tx1"/>
                </a:solidFill>
              </a:rPr>
              <a:t>bias and low variance.  </a:t>
            </a:r>
          </a:p>
        </p:txBody>
      </p:sp>
      <p:sp>
        <p:nvSpPr>
          <p:cNvPr id="178194" name="Rectangle 18"/>
          <p:cNvSpPr>
            <a:spLocks noChangeArrowheads="1"/>
          </p:cNvSpPr>
          <p:nvPr/>
        </p:nvSpPr>
        <p:spPr bwMode="auto">
          <a:xfrm>
            <a:off x="381000" y="6080125"/>
            <a:ext cx="8534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The model with the optimal predictive capabilities has to balance between bias and variance.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3400" y="1600200"/>
            <a:ext cx="2971800" cy="1343571"/>
            <a:chOff x="533400" y="1600200"/>
            <a:chExt cx="2971800" cy="1343571"/>
          </a:xfrm>
        </p:grpSpPr>
        <p:sp>
          <p:nvSpPr>
            <p:cNvPr id="178189" name="Rectangle 13"/>
            <p:cNvSpPr>
              <a:spLocks noChangeArrowheads="1"/>
            </p:cNvSpPr>
            <p:nvPr/>
          </p:nvSpPr>
          <p:spPr bwMode="auto">
            <a:xfrm>
              <a:off x="533400" y="1981200"/>
              <a:ext cx="2895600" cy="962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5000"/>
                </a:lnSpc>
                <a:buFont typeface="Times" charset="0"/>
                <a:buNone/>
              </a:pPr>
              <a:r>
                <a:rPr lang="en-US" dirty="0">
                  <a:solidFill>
                    <a:srgbClr val="000099"/>
                  </a:solidFill>
                </a:rPr>
                <a:t>Average predictions over all datasets differ from the optimal regression function.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8196" name="Line 20"/>
            <p:cNvSpPr>
              <a:spLocks noChangeShapeType="1"/>
            </p:cNvSpPr>
            <p:nvPr/>
          </p:nvSpPr>
          <p:spPr bwMode="auto">
            <a:xfrm flipV="1">
              <a:off x="2971800" y="1600200"/>
              <a:ext cx="533400" cy="3810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1400" y="1524000"/>
            <a:ext cx="3352800" cy="1726495"/>
            <a:chOff x="3581400" y="1524000"/>
            <a:chExt cx="3352800" cy="1726495"/>
          </a:xfrm>
        </p:grpSpPr>
        <p:sp>
          <p:nvSpPr>
            <p:cNvPr id="178190" name="Rectangle 14"/>
            <p:cNvSpPr>
              <a:spLocks noChangeArrowheads="1"/>
            </p:cNvSpPr>
            <p:nvPr/>
          </p:nvSpPr>
          <p:spPr bwMode="auto">
            <a:xfrm>
              <a:off x="3581400" y="1997075"/>
              <a:ext cx="3352800" cy="1253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5000"/>
                </a:lnSpc>
                <a:buFont typeface="Times" charset="0"/>
                <a:buNone/>
              </a:pPr>
              <a:r>
                <a:rPr lang="en-US" dirty="0">
                  <a:solidFill>
                    <a:srgbClr val="000099"/>
                  </a:solidFill>
                </a:rPr>
                <a:t>Solutions for individual datasets vary around their averages -- how sensitive is the function to the particular choice of the dataset</a:t>
              </a:r>
              <a:r>
                <a:rPr lang="en-US" dirty="0">
                  <a:solidFill>
                    <a:srgbClr val="000000"/>
                  </a:solidFill>
                </a:rPr>
                <a:t>. </a:t>
              </a:r>
            </a:p>
          </p:txBody>
        </p:sp>
        <p:sp>
          <p:nvSpPr>
            <p:cNvPr id="178197" name="Line 21"/>
            <p:cNvSpPr>
              <a:spLocks noChangeShapeType="1"/>
            </p:cNvSpPr>
            <p:nvPr/>
          </p:nvSpPr>
          <p:spPr bwMode="auto">
            <a:xfrm flipV="1">
              <a:off x="4953000" y="1524000"/>
              <a:ext cx="0" cy="457200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77000" y="1524000"/>
            <a:ext cx="2362200" cy="1495971"/>
            <a:chOff x="6477000" y="1524000"/>
            <a:chExt cx="2362200" cy="1495971"/>
          </a:xfrm>
        </p:grpSpPr>
        <p:sp>
          <p:nvSpPr>
            <p:cNvPr id="178192" name="Rectangle 16"/>
            <p:cNvSpPr>
              <a:spLocks noChangeArrowheads="1"/>
            </p:cNvSpPr>
            <p:nvPr/>
          </p:nvSpPr>
          <p:spPr bwMode="auto">
            <a:xfrm>
              <a:off x="6934200" y="2057400"/>
              <a:ext cx="1905000" cy="962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05000"/>
                </a:lnSpc>
                <a:buFont typeface="Times" charset="0"/>
                <a:buNone/>
              </a:pPr>
              <a:r>
                <a:rPr lang="en-US" dirty="0">
                  <a:solidFill>
                    <a:srgbClr val="FF0F18"/>
                  </a:solidFill>
                </a:rPr>
                <a:t>Intrinsic variability of the target values.</a:t>
              </a:r>
            </a:p>
          </p:txBody>
        </p:sp>
        <p:sp>
          <p:nvSpPr>
            <p:cNvPr id="178198" name="Line 22"/>
            <p:cNvSpPr>
              <a:spLocks noChangeShapeType="1"/>
            </p:cNvSpPr>
            <p:nvPr/>
          </p:nvSpPr>
          <p:spPr bwMode="auto">
            <a:xfrm flipH="1" flipV="1">
              <a:off x="6477000" y="1524000"/>
              <a:ext cx="685800" cy="381000"/>
            </a:xfrm>
            <a:prstGeom prst="line">
              <a:avLst/>
            </a:prstGeom>
            <a:noFill/>
            <a:ln w="38100">
              <a:solidFill>
                <a:srgbClr val="FF0F18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93" grpId="0"/>
      <p:bldP spid="17819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Bias-Variance Trade-off</a:t>
            </a:r>
          </a:p>
        </p:txBody>
      </p:sp>
      <p:sp>
        <p:nvSpPr>
          <p:cNvPr id="180232" name="Rectangle 8"/>
          <p:cNvSpPr>
            <a:spLocks noChangeArrowheads="1"/>
          </p:cNvSpPr>
          <p:nvPr/>
        </p:nvSpPr>
        <p:spPr bwMode="auto">
          <a:xfrm>
            <a:off x="304800" y="1050925"/>
            <a:ext cx="8534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Consider the sinusoidal dataset. We generate 100 datasets, each containing N=25 points, drawn independently from</a:t>
            </a:r>
          </a:p>
        </p:txBody>
      </p:sp>
      <p:pic>
        <p:nvPicPr>
          <p:cNvPr id="180235" name="Content Placeholder 5" descr="Figure3.5a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24200" y="4440238"/>
            <a:ext cx="2743200" cy="203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8"/>
          <p:cNvGrpSpPr/>
          <p:nvPr/>
        </p:nvGrpSpPr>
        <p:grpSpPr>
          <a:xfrm>
            <a:off x="228600" y="4440238"/>
            <a:ext cx="2743200" cy="2205037"/>
            <a:chOff x="228600" y="4440238"/>
            <a:chExt cx="2743200" cy="2205037"/>
          </a:xfrm>
        </p:grpSpPr>
        <p:pic>
          <p:nvPicPr>
            <p:cNvPr id="180237" name="Content Placeholder 5" descr="Figure3.5a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28600" y="4440238"/>
              <a:ext cx="2743200" cy="2036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0240" name="Rectangle 16"/>
            <p:cNvSpPr>
              <a:spLocks noChangeArrowheads="1"/>
            </p:cNvSpPr>
            <p:nvPr/>
          </p:nvSpPr>
          <p:spPr bwMode="auto">
            <a:xfrm>
              <a:off x="990600" y="6248400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>
                  <a:solidFill>
                    <a:schemeClr val="tx1"/>
                  </a:solidFill>
                </a:rPr>
                <a:t>Low bias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096000" y="4440238"/>
            <a:ext cx="2671763" cy="2205037"/>
            <a:chOff x="6096000" y="4440238"/>
            <a:chExt cx="2671763" cy="2205037"/>
          </a:xfrm>
        </p:grpSpPr>
        <p:pic>
          <p:nvPicPr>
            <p:cNvPr id="180239" name="Content Placeholder 5" descr="Figure3.5a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6000" y="4440238"/>
              <a:ext cx="2671763" cy="198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0241" name="Rectangle 17"/>
            <p:cNvSpPr>
              <a:spLocks noChangeArrowheads="1"/>
            </p:cNvSpPr>
            <p:nvPr/>
          </p:nvSpPr>
          <p:spPr bwMode="auto">
            <a:xfrm>
              <a:off x="6781800" y="6248400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dirty="0">
                  <a:solidFill>
                    <a:schemeClr val="tx1"/>
                  </a:solidFill>
                </a:rPr>
                <a:t>High bias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8600" y="1828800"/>
            <a:ext cx="2667000" cy="2306638"/>
            <a:chOff x="228600" y="1828800"/>
            <a:chExt cx="2667000" cy="2306638"/>
          </a:xfrm>
        </p:grpSpPr>
        <p:grpSp>
          <p:nvGrpSpPr>
            <p:cNvPr id="18" name="Group 17"/>
            <p:cNvGrpSpPr/>
            <p:nvPr/>
          </p:nvGrpSpPr>
          <p:grpSpPr>
            <a:xfrm>
              <a:off x="228600" y="1828800"/>
              <a:ext cx="2667000" cy="2306638"/>
              <a:chOff x="228600" y="1828800"/>
              <a:chExt cx="2667000" cy="2306638"/>
            </a:xfrm>
          </p:grpSpPr>
          <p:pic>
            <p:nvPicPr>
              <p:cNvPr id="180236" name="Content Placeholder 5" descr="Figure3.5a.png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28600" y="2154238"/>
                <a:ext cx="26670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0243" name="Rectangle 19"/>
              <p:cNvSpPr>
                <a:spLocks noChangeArrowheads="1"/>
              </p:cNvSpPr>
              <p:nvPr/>
            </p:nvSpPr>
            <p:spPr bwMode="auto">
              <a:xfrm>
                <a:off x="838200" y="1828800"/>
                <a:ext cx="1524000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ts val="2400"/>
                  </a:lnSpc>
                  <a:buFont typeface="Times" charset="0"/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High variance</a:t>
                </a:r>
              </a:p>
            </p:txBody>
          </p:sp>
        </p:grpSp>
        <p:pic>
          <p:nvPicPr>
            <p:cNvPr id="180252" name="Picture 28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676400" y="2438400"/>
              <a:ext cx="1016000" cy="2286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3048000" y="2154238"/>
            <a:ext cx="2819400" cy="2093912"/>
            <a:chOff x="3048000" y="2154238"/>
            <a:chExt cx="2819400" cy="2093912"/>
          </a:xfrm>
        </p:grpSpPr>
        <p:pic>
          <p:nvPicPr>
            <p:cNvPr id="180234" name="Content Placeholder 5" descr="Figure3.5a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048000" y="2154238"/>
              <a:ext cx="2819400" cy="2093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0254" name="Picture 30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572000" y="2486025"/>
              <a:ext cx="1117600" cy="2286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6019800" y="1828800"/>
            <a:ext cx="2743200" cy="2365375"/>
            <a:chOff x="6019800" y="1828800"/>
            <a:chExt cx="2743200" cy="2365375"/>
          </a:xfrm>
        </p:grpSpPr>
        <p:pic>
          <p:nvPicPr>
            <p:cNvPr id="180238" name="Content Placeholder 5" descr="Figure3.5a.png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6019800" y="2154238"/>
              <a:ext cx="2743200" cy="2039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0242" name="Rectangle 18"/>
            <p:cNvSpPr>
              <a:spLocks noChangeArrowheads="1"/>
            </p:cNvSpPr>
            <p:nvPr/>
          </p:nvSpPr>
          <p:spPr bwMode="auto">
            <a:xfrm>
              <a:off x="6629400" y="1828800"/>
              <a:ext cx="1524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400"/>
                </a:lnSpc>
                <a:buFont typeface="Times" charset="0"/>
                <a:buNone/>
              </a:pPr>
              <a:r>
                <a:rPr lang="en-US" dirty="0">
                  <a:solidFill>
                    <a:schemeClr val="tx1"/>
                  </a:solidFill>
                </a:rPr>
                <a:t>Low variance</a:t>
              </a:r>
            </a:p>
          </p:txBody>
        </p:sp>
        <p:pic>
          <p:nvPicPr>
            <p:cNvPr id="180256" name="Picture 32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7467600" y="2514600"/>
              <a:ext cx="863600" cy="2286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</p:grpSp>
      <p:pic>
        <p:nvPicPr>
          <p:cNvPr id="153602" name="Picture 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4597400" y="1468448"/>
            <a:ext cx="16510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Bias-Variance Trade-off</a:t>
            </a:r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381000" y="5638800"/>
            <a:ext cx="8534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None/>
            </a:pPr>
            <a:r>
              <a:rPr lang="en-US" sz="2000">
                <a:solidFill>
                  <a:schemeClr val="tx1"/>
                </a:solidFill>
              </a:rPr>
              <a:t>From these plots note that over-regularized model (large </a:t>
            </a:r>
            <a:r>
              <a:rPr lang="en-US" sz="2000">
                <a:solidFill>
                  <a:schemeClr val="tx1"/>
                </a:solidFill>
                <a:latin typeface="cmmi10" charset="0"/>
              </a:rPr>
              <a:t>¸</a:t>
            </a:r>
            <a:r>
              <a:rPr lang="en-US" sz="2000">
                <a:solidFill>
                  <a:schemeClr val="tx1"/>
                </a:solidFill>
              </a:rPr>
              <a:t>) has high bias, and under-regularized model (low </a:t>
            </a:r>
            <a:r>
              <a:rPr lang="en-US" sz="2000">
                <a:solidFill>
                  <a:schemeClr val="tx1"/>
                </a:solidFill>
                <a:latin typeface="cmmi10" charset="0"/>
              </a:rPr>
              <a:t>¸</a:t>
            </a:r>
            <a:r>
              <a:rPr lang="en-US" sz="2000">
                <a:solidFill>
                  <a:schemeClr val="tx1"/>
                </a:solidFill>
              </a:rPr>
              <a:t>) has high variance. </a:t>
            </a:r>
          </a:p>
        </p:txBody>
      </p:sp>
      <p:pic>
        <p:nvPicPr>
          <p:cNvPr id="182286" name="Content Placeholder 7" descr="Figure3.6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143000"/>
            <a:ext cx="571500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2"/>
          <p:cNvSpPr txBox="1">
            <a:spLocks noChangeArrowheads="1"/>
          </p:cNvSpPr>
          <p:nvPr/>
        </p:nvSpPr>
        <p:spPr bwMode="auto">
          <a:xfrm>
            <a:off x="152400" y="304800"/>
            <a:ext cx="8763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chemeClr val="tx1"/>
                </a:solidFill>
              </a:rPr>
              <a:t>Beating the Bias-Variance Trade-off</a:t>
            </a:r>
          </a:p>
        </p:txBody>
      </p:sp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304800" y="1219200"/>
            <a:ext cx="815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We can reduce the variance by averaging over many models trained on different datasets: </a:t>
            </a:r>
          </a:p>
        </p:txBody>
      </p:sp>
      <p:sp>
        <p:nvSpPr>
          <p:cNvPr id="184325" name="Rectangle 5"/>
          <p:cNvSpPr>
            <a:spLocks noChangeArrowheads="1"/>
          </p:cNvSpPr>
          <p:nvPr/>
        </p:nvSpPr>
        <p:spPr bwMode="auto">
          <a:xfrm>
            <a:off x="304800" y="1889125"/>
            <a:ext cx="81534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623888" lvl="1" indent="-112713">
              <a:lnSpc>
                <a:spcPts val="2400"/>
              </a:lnSpc>
              <a:buFont typeface="Times" charset="0"/>
              <a:buChar char="-"/>
            </a:pPr>
            <a:r>
              <a:rPr lang="en-US" sz="2000" dirty="0">
                <a:solidFill>
                  <a:schemeClr val="tx1"/>
                </a:solidFill>
              </a:rPr>
              <a:t> In practice, we only have a single observed dataset. If we had many independent training </a:t>
            </a:r>
            <a:r>
              <a:rPr lang="en-US" sz="2000" dirty="0" smtClean="0">
                <a:solidFill>
                  <a:schemeClr val="tx1"/>
                </a:solidFill>
              </a:rPr>
              <a:t>sets, </a:t>
            </a:r>
            <a:r>
              <a:rPr lang="en-US" sz="2000" dirty="0">
                <a:solidFill>
                  <a:schemeClr val="tx1"/>
                </a:solidFill>
              </a:rPr>
              <a:t>we would be better off combining them into one large training dataset. With more data, we have less variance. </a:t>
            </a:r>
          </a:p>
        </p:txBody>
      </p:sp>
      <p:sp>
        <p:nvSpPr>
          <p:cNvPr id="184326" name="Rectangle 6"/>
          <p:cNvSpPr>
            <a:spLocks noChangeArrowheads="1"/>
          </p:cNvSpPr>
          <p:nvPr/>
        </p:nvSpPr>
        <p:spPr bwMode="auto">
          <a:xfrm>
            <a:off x="304800" y="2955925"/>
            <a:ext cx="815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Given a standard training set D of size N, we could </a:t>
            </a:r>
            <a:r>
              <a:rPr lang="en-US" sz="2000" dirty="0" smtClean="0">
                <a:solidFill>
                  <a:schemeClr val="tx1"/>
                </a:solidFill>
              </a:rPr>
              <a:t>generate </a:t>
            </a:r>
            <a:r>
              <a:rPr lang="en-US" sz="2000" dirty="0">
                <a:solidFill>
                  <a:schemeClr val="tx1"/>
                </a:solidFill>
              </a:rPr>
              <a:t>new training sets, N, by sampling examples from D uniformly and with replacement.  </a:t>
            </a:r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304800" y="3641725"/>
            <a:ext cx="815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623888" lvl="1" indent="-112713">
              <a:lnSpc>
                <a:spcPts val="2400"/>
              </a:lnSpc>
              <a:buFont typeface="Times" charset="0"/>
              <a:buChar char="-"/>
            </a:pPr>
            <a:r>
              <a:rPr lang="en-US" sz="2000" dirty="0">
                <a:solidFill>
                  <a:schemeClr val="tx1"/>
                </a:solidFill>
              </a:rPr>
              <a:t> This is called bagging and</a:t>
            </a:r>
            <a:r>
              <a:rPr lang="en-US" sz="2000" dirty="0" smtClean="0">
                <a:solidFill>
                  <a:schemeClr val="tx1"/>
                </a:solidFill>
              </a:rPr>
              <a:t> it works </a:t>
            </a:r>
            <a:r>
              <a:rPr lang="en-US" sz="2000" dirty="0">
                <a:solidFill>
                  <a:schemeClr val="tx1"/>
                </a:solidFill>
              </a:rPr>
              <a:t>quite well in practice. </a:t>
            </a:r>
          </a:p>
        </p:txBody>
      </p:sp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304800" y="4267200"/>
            <a:ext cx="815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ts val="2400"/>
              </a:lnSpc>
              <a:buFont typeface="Times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 Given enough computation, we</a:t>
            </a:r>
            <a:r>
              <a:rPr lang="en-US" sz="2000" dirty="0" smtClean="0">
                <a:solidFill>
                  <a:schemeClr val="tx1"/>
                </a:solidFill>
              </a:rPr>
              <a:t> could also resort </a:t>
            </a:r>
            <a:r>
              <a:rPr lang="en-US" sz="2000" dirty="0">
                <a:solidFill>
                  <a:schemeClr val="tx1"/>
                </a:solidFill>
              </a:rPr>
              <a:t>to the Bayesian </a:t>
            </a:r>
            <a:r>
              <a:rPr lang="en-US" sz="2000" dirty="0" smtClean="0">
                <a:solidFill>
                  <a:schemeClr val="tx1"/>
                </a:solidFill>
              </a:rPr>
              <a:t>framework: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304800" y="5013325"/>
            <a:ext cx="815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623888" lvl="1" indent="-112713">
              <a:lnSpc>
                <a:spcPts val="2400"/>
              </a:lnSpc>
              <a:buFont typeface="Times" charset="0"/>
              <a:buChar char="-"/>
            </a:pPr>
            <a:r>
              <a:rPr lang="en-US" sz="2000" dirty="0">
                <a:solidFill>
                  <a:schemeClr val="tx1"/>
                </a:solidFill>
              </a:rPr>
              <a:t> Combine the predictions of many models using the posterior probability of each parameter vector as the combination weight. 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3" grpId="0"/>
      <p:bldP spid="184325" grpId="0"/>
      <p:bldP spid="184326" grpId="0"/>
      <p:bldP spid="184327" grpId="0"/>
      <p:bldP spid="184328" grpId="0"/>
      <p:bldP spid="1843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8"/>
          <p:cNvGrpSpPr/>
          <p:nvPr/>
        </p:nvGrpSpPr>
        <p:grpSpPr>
          <a:xfrm>
            <a:off x="228600" y="1828800"/>
            <a:ext cx="2438400" cy="1905000"/>
            <a:chOff x="228600" y="2209800"/>
            <a:chExt cx="2438400" cy="1905000"/>
          </a:xfrm>
        </p:grpSpPr>
        <p:sp>
          <p:nvSpPr>
            <p:cNvPr id="26" name="TextBox 25"/>
            <p:cNvSpPr txBox="1"/>
            <p:nvPr/>
          </p:nvSpPr>
          <p:spPr>
            <a:xfrm>
              <a:off x="457200" y="2209800"/>
              <a:ext cx="1861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Images &amp; Video</a:t>
              </a:r>
              <a:endParaRPr lang="en-US" dirty="0"/>
            </a:p>
          </p:txBody>
        </p:sp>
        <p:grpSp>
          <p:nvGrpSpPr>
            <p:cNvPr id="3" name="Group 66"/>
            <p:cNvGrpSpPr/>
            <p:nvPr/>
          </p:nvGrpSpPr>
          <p:grpSpPr>
            <a:xfrm>
              <a:off x="228600" y="2667000"/>
              <a:ext cx="2438400" cy="1447800"/>
              <a:chOff x="228600" y="2667000"/>
              <a:chExt cx="2438400" cy="144780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800" y="32004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950" y="2667000"/>
                <a:ext cx="984250" cy="347261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800" y="2667000"/>
                <a:ext cx="1219200" cy="976331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600" y="3014261"/>
                <a:ext cx="1112520" cy="463550"/>
              </a:xfrm>
              <a:prstGeom prst="rect">
                <a:avLst/>
              </a:prstGeom>
            </p:spPr>
          </p:pic>
        </p:grpSp>
      </p:grpSp>
      <p:grpSp>
        <p:nvGrpSpPr>
          <p:cNvPr id="5" name="Group 64"/>
          <p:cNvGrpSpPr/>
          <p:nvPr/>
        </p:nvGrpSpPr>
        <p:grpSpPr>
          <a:xfrm>
            <a:off x="2621700" y="3429000"/>
            <a:ext cx="2712300" cy="2094131"/>
            <a:chOff x="2850300" y="3849469"/>
            <a:chExt cx="2712300" cy="2094131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0300" y="4395801"/>
              <a:ext cx="1547799" cy="15477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66476" y="4230727"/>
              <a:ext cx="1296124" cy="117947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0463" y="4548201"/>
              <a:ext cx="992836" cy="37163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50299" y="3849469"/>
              <a:ext cx="16979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Relational Data/ </a:t>
              </a:r>
            </a:p>
            <a:p>
              <a:r>
                <a:rPr lang="en-US" dirty="0" smtClean="0"/>
                <a:t>Social Network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152400" y="914400"/>
            <a:ext cx="838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200" dirty="0" smtClean="0"/>
              <a:t>Massive increase in both computational power and the amount of data available from web, video cameras, laboratory measurements.</a:t>
            </a:r>
            <a:endParaRPr lang="en-US" altLang="ko-KR" sz="22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Mining for Structure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2057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65"/>
          <p:cNvGrpSpPr/>
          <p:nvPr/>
        </p:nvGrpSpPr>
        <p:grpSpPr>
          <a:xfrm>
            <a:off x="5413358" y="1828800"/>
            <a:ext cx="1673242" cy="1478871"/>
            <a:chOff x="685800" y="3836079"/>
            <a:chExt cx="1673242" cy="1478871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800" y="4114800"/>
              <a:ext cx="1600200" cy="120015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5800" y="3836079"/>
              <a:ext cx="1673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Speech &amp; Audio</a:t>
              </a:r>
              <a:endParaRPr lang="en-US" dirty="0"/>
            </a:p>
          </p:txBody>
        </p:sp>
      </p:grpSp>
      <p:grpSp>
        <p:nvGrpSpPr>
          <p:cNvPr id="7" name="Group 62"/>
          <p:cNvGrpSpPr/>
          <p:nvPr/>
        </p:nvGrpSpPr>
        <p:grpSpPr>
          <a:xfrm>
            <a:off x="7086600" y="2297668"/>
            <a:ext cx="2041048" cy="1359932"/>
            <a:chOff x="7239000" y="2678668"/>
            <a:chExt cx="2041048" cy="1359932"/>
          </a:xfrm>
        </p:grpSpPr>
        <p:sp>
          <p:nvSpPr>
            <p:cNvPr id="13" name="TextBox 12"/>
            <p:cNvSpPr txBox="1"/>
            <p:nvPr/>
          </p:nvSpPr>
          <p:spPr>
            <a:xfrm>
              <a:off x="7239000" y="2678668"/>
              <a:ext cx="204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Gene Expression</a:t>
              </a:r>
              <a:endParaRPr lang="en-US" dirty="0"/>
            </a:p>
          </p:txBody>
        </p:sp>
        <p:pic>
          <p:nvPicPr>
            <p:cNvPr id="11" name="gene_intro.eps" descr="/Users/rsalakhu/research/jobtalk/talk/tree/gene_intro.eps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67600" y="3099816"/>
              <a:ext cx="1282523" cy="938784"/>
            </a:xfrm>
            <a:prstGeom prst="rect">
              <a:avLst/>
            </a:prstGeom>
          </p:spPr>
        </p:pic>
      </p:grpSp>
      <p:grpSp>
        <p:nvGrpSpPr>
          <p:cNvPr id="9" name="Group 60"/>
          <p:cNvGrpSpPr/>
          <p:nvPr/>
        </p:nvGrpSpPr>
        <p:grpSpPr>
          <a:xfrm>
            <a:off x="2895600" y="1828800"/>
            <a:ext cx="2394513" cy="1229369"/>
            <a:chOff x="2895600" y="2209800"/>
            <a:chExt cx="2394513" cy="1229369"/>
          </a:xfrm>
        </p:grpSpPr>
        <p:grpSp>
          <p:nvGrpSpPr>
            <p:cNvPr id="10" name="Group 18"/>
            <p:cNvGrpSpPr>
              <a:grpSpLocks noChangeAspect="1"/>
            </p:cNvGrpSpPr>
            <p:nvPr/>
          </p:nvGrpSpPr>
          <p:grpSpPr>
            <a:xfrm>
              <a:off x="2895600" y="2514600"/>
              <a:ext cx="2394513" cy="924569"/>
              <a:chOff x="3206920" y="1269035"/>
              <a:chExt cx="2940281" cy="1135301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38722" y="1269035"/>
                <a:ext cx="1823720" cy="7112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6920" y="1446650"/>
                <a:ext cx="798072" cy="957686"/>
              </a:xfrm>
              <a:prstGeom prst="rect">
                <a:avLst/>
              </a:prstGeom>
            </p:spPr>
          </p:pic>
          <p:pic>
            <p:nvPicPr>
              <p:cNvPr id="22" name="Picture 7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 l="2581" t="10390" r="-645" b="11688"/>
              <a:stretch>
                <a:fillRect/>
              </a:stretch>
            </p:blipFill>
            <p:spPr bwMode="auto">
              <a:xfrm>
                <a:off x="4138055" y="1751635"/>
                <a:ext cx="2009146" cy="3965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2971800" y="2209800"/>
              <a:ext cx="1718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Text &amp; Language </a:t>
              </a:r>
              <a:endParaRPr lang="en-US" dirty="0"/>
            </a:p>
          </p:txBody>
        </p:sp>
      </p:grpSp>
      <p:grpSp>
        <p:nvGrpSpPr>
          <p:cNvPr id="14" name="Group 61"/>
          <p:cNvGrpSpPr/>
          <p:nvPr/>
        </p:nvGrpSpPr>
        <p:grpSpPr>
          <a:xfrm>
            <a:off x="228600" y="3581400"/>
            <a:ext cx="1997075" cy="1447800"/>
            <a:chOff x="5181600" y="2020669"/>
            <a:chExt cx="1997075" cy="144780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410200" y="2249269"/>
              <a:ext cx="1054100" cy="10541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24600" y="2848160"/>
              <a:ext cx="854075" cy="46790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503777" y="2969723"/>
              <a:ext cx="668423" cy="498746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5181600" y="2020669"/>
              <a:ext cx="18465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Product </a:t>
              </a:r>
            </a:p>
            <a:p>
              <a:r>
                <a:rPr lang="en-US" dirty="0" smtClean="0"/>
                <a:t>Recommendation</a:t>
              </a:r>
              <a:endParaRPr lang="en-US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920317" y="3604981"/>
            <a:ext cx="63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fMRI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-186223" y="5486400"/>
            <a:ext cx="931387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Arial"/>
              <a:buChar char="•"/>
            </a:pPr>
            <a:r>
              <a:rPr lang="en-US" sz="2100" dirty="0" smtClean="0"/>
              <a:t> Develop statistical models that can discover </a:t>
            </a:r>
            <a:r>
              <a:rPr lang="en-US" altLang="ko-KR" sz="2100" dirty="0" smtClean="0"/>
              <a:t>underlying structure, cause, or statistical correlation from data. </a:t>
            </a:r>
          </a:p>
          <a:p>
            <a:pPr lvl="1">
              <a:buFont typeface="Arial"/>
              <a:buChar char="•"/>
            </a:pPr>
            <a:r>
              <a:rPr lang="en-US" altLang="ko-KR" sz="2100" dirty="0" smtClean="0"/>
              <a:t> Multiple application domains.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4117" y="3952346"/>
            <a:ext cx="861483" cy="107685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705600" y="3669268"/>
            <a:ext cx="145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Tumor region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34200" y="4038600"/>
            <a:ext cx="990600" cy="1041400"/>
          </a:xfrm>
          <a:prstGeom prst="rect">
            <a:avLst/>
          </a:prstGeom>
        </p:spPr>
      </p:pic>
      <p:grpSp>
        <p:nvGrpSpPr>
          <p:cNvPr id="16" name="Group 101"/>
          <p:cNvGrpSpPr/>
          <p:nvPr/>
        </p:nvGrpSpPr>
        <p:grpSpPr>
          <a:xfrm>
            <a:off x="1066800" y="3241946"/>
            <a:ext cx="6781799" cy="1863454"/>
            <a:chOff x="-1314" y="3089577"/>
            <a:chExt cx="2015175" cy="1385766"/>
          </a:xfrm>
        </p:grpSpPr>
        <p:grpSp>
          <p:nvGrpSpPr>
            <p:cNvPr id="17" name="Group 60"/>
            <p:cNvGrpSpPr/>
            <p:nvPr/>
          </p:nvGrpSpPr>
          <p:grpSpPr>
            <a:xfrm>
              <a:off x="979050" y="3376782"/>
              <a:ext cx="736600" cy="303276"/>
              <a:chOff x="3663383" y="6415693"/>
              <a:chExt cx="736600" cy="303276"/>
            </a:xfrm>
          </p:grpSpPr>
          <p:sp>
            <p:nvSpPr>
              <p:cNvPr id="56" name="Up Arrow 55"/>
              <p:cNvSpPr/>
              <p:nvPr/>
            </p:nvSpPr>
            <p:spPr>
              <a:xfrm>
                <a:off x="3663383" y="6415693"/>
                <a:ext cx="292100" cy="301752"/>
              </a:xfrm>
              <a:prstGeom prst="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Up Arrow 56"/>
              <p:cNvSpPr/>
              <p:nvPr/>
            </p:nvSpPr>
            <p:spPr>
              <a:xfrm rot="10800000">
                <a:off x="4107883" y="6417217"/>
                <a:ext cx="292100" cy="301752"/>
              </a:xfrm>
              <a:prstGeom prst="up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ounded Rectangle 51"/>
            <p:cNvSpPr/>
            <p:nvPr/>
          </p:nvSpPr>
          <p:spPr>
            <a:xfrm>
              <a:off x="-1314" y="3089577"/>
              <a:ext cx="2015175" cy="1385766"/>
            </a:xfrm>
            <a:prstGeom prst="roundRect">
              <a:avLst/>
            </a:prstGeom>
            <a:solidFill>
              <a:schemeClr val="bg1"/>
            </a:solidFill>
            <a:ln w="349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22615" y="3091728"/>
              <a:ext cx="1891246" cy="127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dirty="0" smtClean="0">
                  <a:solidFill>
                    <a:srgbClr val="FF0000"/>
                  </a:solidFill>
                </a:rPr>
                <a:t>Deep Learning Models that   support inferences and discover structure at multiple levels.</a:t>
              </a:r>
            </a:p>
          </p:txBody>
        </p:sp>
      </p:grpSp>
    </p:spTree>
    <p:custDataLst>
      <p:tags r:id="rId1"/>
    </p:custDataLst>
  </p:cSld>
  <p:clrMapOvr>
    <a:masterClrMapping/>
  </p:clrMapOvr>
  <p:transition xmlns:p14="http://schemas.microsoft.com/office/powerpoint/2010/main" advTm="130383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5|9.6|19.1|17.6|11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y(x,\bw) = w_0 + w_1 x_1 + w_2 x_2 + ... + w_d x_d = w_0 + \sum_{j=1}^d w_j x_j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56"/>
  <p:tag name="PICTUREFILESIZE" val="720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\bw^{lasso} = \underset{\bw}{\operatorname{argmin}} \hspace{0.05in} \bigg[&#10;\frac{1}{2} \sum_{n=1}^N \big(t_n - \bw^T \bphi(\bx_n)\big)^2 + \frac{\lambda}{2}&#10;\sum_{j=1}^{M-1}|w_j| \bigg].&#10;\nonumber&#10;\end{equation}&#10;&#10;\end{document}&#10;&#10;\underset{x}{\operatorname{argmax}}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48"/>
  <p:tag name="PICTUREFILESIZE" val="943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 \expect[L] = \int \left\{y(\bfx) - h(\bfx) \right\}^2&#10;  p(\bfx) \diff{\bfx} + \iint \{ h(\bfx) - t\}^2&#10;  p(\bfx, t) \diff{\bfx} \diff{t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73"/>
  <p:tag name="PICTUREFILESIZE" val="848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h(\bf{x})  template TPT1  env TPENV1  fore 0  back 16777215  eqnno 3"/>
  <p:tag name="FILENAME" val="TP_tmp"/>
  <p:tag name="ORIGWIDTH" val="19"/>
  <p:tag name="PICTUREFILESIZE" val="106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y(\bf{x},\bf{w}),  template TPT1  env TPENV1  fore 0  back 16777215  eqnno 3"/>
  <p:tag name="FILENAME" val="TP_tmp"/>
  <p:tag name="ORIGWIDTH" val="35"/>
  <p:tag name="PICTUREFILESIZE" val="149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h(\bfx) = \expect[t|\bfx] = \int t p(t | \bfx) \diff{t}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5"/>
  <p:tag name="PICTUREFILESIZE" val="475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y(\bx;\D)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4"/>
  <p:tag name="PICTUREFILESIZE" val="158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\{y(\bx;\D) - h(\bx) \}^2.&#10;\nonumber&#10;\end{equation}&#10;&#10;\end{document}&#10;&#10;\underset{x}{\operatorname{argmax}}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79"/>
  <p:tag name="PICTUREFILESIZE" val="279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p(\bx,t)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0"/>
  <p:tag name="PICTUREFILESIZE" val="137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eqnarray*}&#10;\lefteqn{\{ y(\bfx; {\cal D}) - h(\bfx) \}^2} \\&#10; &amp; = &amp; \{y(\bfx; {\cal D})&#10;  - \expect_{\cal D}[y(\bfx;{\cal D})]&#10;  + \expect_{\cal D}[y(\bfx; {\cal D})] - h(\bfx) \}^2 \\&#10;  &amp;=&amp; \{ y(\bfx; {\cal D})&#10;  - \expect_{\cal D}[y(\bfx;{\cal D})] \}^2&#10;  + \{ \expect_{\cal D}[y(\bfx; {\cal D})] - h(\bfx) \}^2 \nonumber \\&#10;  &amp; &amp; +&#10;  2 \{ y(\bfx; {\cal D})&#10;  - \expect_{\cal D}[y(\bfx;{\cal D})] \}&#10;  \{ \expect_{\cal D}[y(\bfx; {\cal D})] - h(\bfx) \}.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45"/>
  <p:tag name="PICTUREFILESIZE" val="1806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usepackage{color}&#10;\input{C:/Users/markussv/depots/CMBBOOK/latex/prml-utils}&#10;\begin{document}&#10;\begin{eqnarray*}&#10;  \lefteqn{ \expect_{\cal D} \left[ \{ y(\bfx; {\cal D}) - h(\bfx) \}^2&#10;  \right] }  \\&#10;  &amp;=&amp; \underbrace{ \{&#10;  \expect_{\cal D}[y(\bfx; {\cal D})] - h(\bfx) \}^2&#10;  }_{\mbox{\color{blue} $(\mbox{bias})^2$} } + \underbrace{ \large&#10;  \expect_{\cal D} \left[ \{ y(\bfx; {\cal D})&#10;  - \expect_{\cal D}[y(\bfx;{\cal D})] \}^2 \right]&#10;  }_{\mbox{\color{red} variance} }.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72"/>
  <p:tag name="PICTUREFILESIZE" val="135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{\bf{X}} = (\bx_1,\bx_2,...,\bx_N)^T, 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95"/>
  <p:tag name="PICTUREFILESIZE" val="25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\{y(\bx;\D) - h(\bx) \}^2.&#10;\nonumber&#10;\end{equation}&#10;&#10;\end{document}&#10;&#10;\underset{x}{\operatorname{argmax}}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79"/>
  <p:tag name="PICTUREFILESIZE" val="279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\D, \nonumber&#10;\end{equation}&#10;&#10;\end{document}&#10;&#10;\underset{x}{\operatorname{argmax}}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1"/>
  <p:tag name="PICTUREFILESIZE" val="705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\mathbb{E}_{\D}[y(\bx;\D) ], \nonumber&#10;\end{equation}&#10;&#10;\end{document}&#10;&#10;\underset{x}{\operatorname{argmax}}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53"/>
  <p:tag name="PICTUREFILESIZE" val="215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mbox{expected loss} = (\mbox{bias})^2 + \mbox{variance} + \mbox{noise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82"/>
  <p:tag name="PICTUREFILESIZE" val="504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usepackage{color}&#10;\input{C:/Users/markussv/depots/CMBBOOK/latex/prml-utils}&#10;\begin{document}&#10;\begin{eqnarray*}&#10;   ({\rm bias})^2 &amp;=&amp;  \int \{&#10;  \expect_{\cal D}[y(\bfx; {\cal D})] - h(\bfx) \}^2 p(\bfx)&#10;  \diff{\bfx} \\&#10;  {\rm variance} &amp;=&amp;  \int&#10;  \expect_{\cal D} \left[ \{ y(\bfx; {\cal D})&#10;  - \expect_{\cal D}[y(\bfx;{\cal D})] \}^2 \right] p(\bfx)&#10;  \diff{\bfx} \\&#10;  {\rm noise} &amp;=&amp; \iint \{ h(\bfx) - t\}^2&#10;  p(\bfx, t) \diff{\bfx} \diff{t}&#10;\end{eqnarray*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41"/>
  <p:tag name="PICTUREFILESIZE" val="1890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\mathcal{N}}&#10;\def\beqa#1\eeqa{\begin{eqnarray}#1\end{eqnarray}}&#10;\newcommand{\bh}{{\bf{h}}}&#10;\newcommand{\bv}{{\bf{v}}}&#10;\newcommand{\bx}{{\bf{x}}}&#10;\newcommand{\bw}{{\bf{w}}}&#10;\newcommand{\bm}{{\bf{m}}}&#10;\newcommand{\bt}{{\bf{t}}}&#10;\newcommand{\bS}{{\bf{S}}}&#10;\newcommand{\bX}{{\bf{X}}}&#10;\newcommand{\tE}{{\tilde{E}}}&#10;&#10;\pagestyle{empty}&#10;\begin{document}&#10;&#10;\begin{equation}&#10;h(x) = \sin 2\pi x. 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65"/>
  <p:tag name="PICTUREFILESIZE" val="211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lambda = e^{2.6}  template TPT1  env TPENV1  fore 0  back 16777215  eqnno 5"/>
  <p:tag name="FILENAME" val="TP_tmp"/>
  <p:tag name="ORIGWIDTH" val="34"/>
  <p:tag name="PICTUREFILESIZE" val="114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lambda = e^{-0.31}  template TPT1  env TPENV1  fore 0  back 16777215  eqnno 4"/>
  <p:tag name="FILENAME" val="TP_tmp"/>
  <p:tag name="ORIGWIDTH" val="44"/>
  <p:tag name="PICTUREFILESIZE" val="123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lambda = e^{-2.4}  template TPT1  env TPENV1  fore 0  back 16777215  eqnno 3"/>
  <p:tag name="FILENAME" val="TP_tmp"/>
  <p:tag name="ORIGWIDTH" val="40"/>
  <p:tag name="PICTUREFILESIZE" val="11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{\bf{t}} = (t_1,t_2,...,t_N)^T. 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83"/>
  <p:tag name="PICTUREFILESIZE" val="216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N \times (d+1) 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51"/>
  <p:tag name="PICTUREFILESIZE" val="169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y(\bx,\bw) = \bx^T \bw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69"/>
  <p:tag name="PICTUREFILESIZE" val="202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qa&#10;y(\bx_n,\bw) \nonumber&#10;\eeqa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7"/>
  <p:tag name="PICTUREFILESIZE" val="158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qa&#10;E(\bw) &amp;=&amp; \frac{1}{2} \sum_{n=1}^N (\bx_n^T \bw - t_n)^2 \nonumber \\&#10; &amp;=&amp; \frac{1}{2} (\bf{X}\bw - \bf{t})^T(\bf{X}\bw - \bf{t}).&#10;\nonumber&#10;\eeqa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51"/>
  <p:tag name="PICTUREFILESIZE" val="837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qa&#10;\bw^* = (\bf{X}^T\bf{X})^{-1}\bf{X}^T\bf{t}&#10;\nonumber&#10;\eeqa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89"/>
  <p:tag name="PICTUREFILESIZE" val="224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qa&#10;\bf{X}^T\bf{X}&#10;\nonumber&#10;\eeqa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5"/>
  <p:tag name="PICTUREFILESIZE" val="90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qa&#10;y(\bx_0,\bw) = \bx_0^T \bw^*.&#10;\nonumber&#10;\eeqa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77"/>
  <p:tag name="PICTUREFILESIZE" val="24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5|9.6|19.1|17.6|118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qa&#10;\bx_0&#10;\nonumber&#10;\eeqa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1"/>
  <p:tag name="PICTUREFILESIZE" val="56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y(x,\bw) = w_0 + w_1 x + w_2 x^2 + ... + w_M x^M = \sum_{j=0}^M w_j x^j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36"/>
  <p:tag name="PICTUREFILESIZE" val="73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\sin(2\pi x)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9"/>
  <p:tag name="PICTUREFILESIZE" val="165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{\bf{x}} = (x_1,x_2,...,x_N)^T, 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91"/>
  <p:tag name="PICTUREFILESIZE" val="24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{\bf{t}} = (t_1,t_2,...,t_N)^T. 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83"/>
  <p:tag name="PICTUREFILESIZE" val="216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qa&#10;y(x_n,\bw) \nonumber&#10;\eeqa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7"/>
  <p:tag name="PICTUREFILESIZE" val="162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E(\bw) = \frac{1}{2}\sum_{i=1}^N (y(x_n,\bw) - t_n)^2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33"/>
  <p:tag name="PICTUREFILESIZE" val="54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usepackage{color}&#10;\begin{document}&#10;\[&#10;    \widetilde{E}(\bfw) = \frac{1}{2} \sum_{n=1}^N&#10;    \left\{ y(x_n, \bfw) - t_n \right\}^2&#10;    \color{red} + \frac{\lambda}{2} \| \bfw \|^2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79"/>
  <p:tag name="PICTUREFILESIZE" val="660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\newcommand{\tE}{{\tilde{E}}}&#10;&#10;\pagestyle{empty}&#10;\begin{document}&#10;&#10;\begin{equation}&#10;||\bw|| = \bw^T \bw = w_1^2 + w_2^2+...+w_{M}^2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53"/>
  <p:tag name="PICTUREFILESIZE" val="290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\newcommand{\tE}{{\tilde{E}}}&#10;&#10;\pagestyle{empty}&#10;\begin{document}&#10;&#10;\begin{equation}&#10;t = y(\bx,\bw) + \epsilon,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67"/>
  <p:tag name="PICTUREFILESIZE" val="1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&#10;\pagestyle{empty}&#10;\begin{document}&#10;&#10;\begin{equation}&#10;p(t | \bx,\bw,\beta) = \N(t|y(\bx,\bw),\beta^{-1}),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42"/>
  <p:tag name="PICTUREFILESIZE" val="409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p(\bx,t)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0"/>
  <p:tag name="PICTUREFILESIZE" val="137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&#10;\pagestyle{empty}&#10;\begin{document}&#10;&#10;\begin{equation}&#10;p({\bf{t}}| \bx,\bw,\beta) = \prod_{i=1}^N \N(t_n|y(\bx_n,\bw),\beta^{-1})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68"/>
  <p:tag name="PICTUREFILESIZE" val="60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t}{{\bf{t}}}&#10;&#10;\pagestyle{empty}&#10;\begin{document}&#10;&#10;\begin{equation}&#10;\ln p(\bt | \bx,\bw,\beta) = -\frac{\beta}{2} \sum_{n=1}^N (y(\bx_n,\bw) - t_n)^2 + &#10;\frac{N}{2} \ln \beta - \frac{N}{2} \ln (2\pi)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73"/>
  <p:tag name="PICTUREFILESIZE" val="921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t}{{\bf{t}}}&#10;&#10;\pagestyle{empty}&#10;\begin{document}&#10;&#10;\begin{equation}&#10;\frac{1}{\beta_{ML}} = \frac{1}{N} \sum_n(y(\bx_n,\bw_{ML}) - t_n)^2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50"/>
  <p:tag name="PICTUREFILESIZE" val="566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t}{{\bf{t}}}&#10;&#10;\pagestyle{empty}&#10;\begin{document}&#10;&#10;\begin{equation}&#10;\bw_{ML}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2"/>
  <p:tag name="PICTUREFILESIZE" val="85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t}{{\bf{t}}}&#10;&#10;\pagestyle{empty}&#10;\begin{document}&#10;&#10;\begin{equation}&#10;\beta E(\bw)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0"/>
  <p:tag name="PICTUREFILESIZE" val="142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&#10;\pagestyle{empty}&#10;\begin{document}&#10;&#10;\begin{equation}&#10;p(t | \bx,\bw_{ML},\beta_{ML}) = \N(t|y(\bx,\bw_{ML}),\beta_{ML}^{-1})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88"/>
  <p:tag name="PICTUREFILESIZE" val="523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p(\bx,t)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0"/>
  <p:tag name="PICTUREFILESIZE" val="137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p(\bx,t)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8"/>
  <p:tag name="PICTUREFILESIZE" val="1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p(\bx,t)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8"/>
  <p:tag name="PICTUREFILESIZE" val="133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newcommand{\C}{{\mathcal{C}}}&#10;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p(\bx,\C_k)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4"/>
  <p:tag name="PICTUREFILESIZE" val="163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p(\bx,t)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8"/>
  <p:tag name="PICTUREFILESIZE" val="133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newcommand{\C}{{\mathcal{C}}}&#10;&#10;&#10;\def\beqa#1\eeqa{\begin{eqnarray}#1\end{eqnarray}}&#10;\newcommand{\bh}{{\bf{h}}}&#10;\newcommand{\bv}{{\bf{v}}}&#10;\newcommand{\bx}{{\bf{x}}}&#10;\newcommand{\bw}{{\bf{w}}}&#10;\newcommand{\tE}{{\tilde{E}}}&#10;&#10;\pagestyle{empty}&#10;\begin{document}&#10;&#10;\begin{equation}&#10;p(\C_k | \bx) = \frac{p(\bx,\C_k)}{\sum_{k=1}^Kp(\bx,\C_k) } = &#10;\frac{p(\bx|\C_k)p(\C_k)}{p(\bx)} 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78"/>
  <p:tag name="PICTUREFILESIZE" val="847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expect[L] = \sum_k \sum_j \int_{{\cal R}_j} L_{kj}&#10;    p(\bfx, {\cal C}_k) \diff{\bfx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5"/>
  <p:tag name="PICTUREFILESIZE" val="597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{\cal R}_{j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2"/>
  <p:tag name="PICTUREFILESIZE" val="130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bordermatrix{%&#10;&amp;\mbox{cancer}&amp;\mbox{normal}\cr%&#10;\mbox{cancer}&amp;0&amp;1000\cr \mbox{normal}&amp;1&amp;0\cr%&#10;}%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9"/>
  <p:tag name="PICTUREFILESIZE" val="55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\mathbb{E}[L] = \int \int \big(t - y(\bx)\big)^2 p(\bx,t) \textrm{d}\bx \textrm{d}t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53"/>
  <p:tag name="PICTUREFILESIZE" val="516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p(\bx,t)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0"/>
  <p:tag name="PICTUREFILESIZE" val="137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L(t,y(\bx)). 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44"/>
  <p:tag name="PICTUREFILESIZE" val="175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5|9.6|19.1|17.6|118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\mathbb{E}[L] = \int \int L(t,y(\bx)) p(\bx,t) \textrm{d}\bx \textrm{d}t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46"/>
  <p:tag name="PICTUREFILESIZE" val="495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y(\bx) = \int t p(t | \bx) \textrm{d}t = \mathbb{E}[t|\bx]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22"/>
  <p:tag name="PICTUREFILESIZE" val="411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\mathbb{E}[L] = \int \int \big(t - y(\bx)\big)^2 p(\bx,t) \textrm{d}\bx \textrm{d}t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53"/>
  <p:tag name="PICTUREFILESIZE" val="516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p(t|\bx)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8"/>
  <p:tag name="PICTUREFILESIZE" val="132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(y(\bx)-t)^2  = ( y(\bx) - \mathbb{E}[t|\bx] + \mathbb{E}[t|\bx] - t)^2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80"/>
  <p:tag name="PICTUREFILESIZE" val="394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= \big( y(\bx) - \mathbb{E}[t|\bx]  \big)^2 + 2\big(y(\bx) -   \mathbb{E}[t|\bx] \big)\big(\mathbb{E}[t|\bx]-t\big)  + &#10;\big(\mathbb{E}[t|\bx] - t\big)^2.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80"/>
  <p:tag name="PICTUREFILESIZE" val="595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expect[L] = \int \left\{y(\bfx) - \expect[t|\bfx]&#10;  \right\}^2 p(\bfx) \diff{\bfx} + \int \var\left[t|\bfx\right]&#10;  p(\bfx) \diff{\bfx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9"/>
  <p:tag name="PICTUREFILESIZE" val="746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 y(\bx) = \mathbb{E}[t|\bx].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60"/>
  <p:tag name="PICTUREFILESIZE" val="187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\mathbb{E}[L] = \int \int \big(t - y(\bx)\big)^q p(\bx,t) \textrm{d}\bx \textrm{d}t.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53"/>
  <p:tag name="PICTUREFILESIZE" val="515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amssymb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\mathbb{E}[L] 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8"/>
  <p:tag name="PICTUREFILESIZE" val="7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&#10;\newcommand{\by}{{\bf{y}}}&#10;\newcommand{\bW}{{\bf{W}}}&#10;&#10;\pagestyle{empty}&#10;\begin{document}&#10;&#10;\begin{equation}&#10;P(\bx,\by) = \frac{1}{\Z} \sum_{\bh} \exp \bigg[ \bx^{\top} \bW^{(1)} \bh + \by^{\top} \bW^{(2)} \bh \bigg]&#10;\nonumber&#10;\end{equation}&#10;&#10;\end{document}&#10;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95"/>
  <p:tag name="PICTUREFILESIZE" val="616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p(t|\bx) 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6"/>
  <p:tag name="PICTUREFILESIZE" val="129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p(t|\bx) =\frac{p(\bx|t)p(t)}{p(\bx)}. 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86"/>
  <p:tag name="PICTUREFILESIZE" val="434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\newcommand{\C}{{\mathcal{C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p(\bx,\C_k) =p(\bx|\C_k)p(C_k). 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06"/>
  <p:tag name="PICTUREFILESIZE" val="334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E}{{\textrm{E}}}&#10;&#10;\pagestyle{empty}&#10;\begin{document}&#10;&#10;\begin{equation}&#10;p(\bx,t) =p(\bx|t)p(t), 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84"/>
  <p:tag name="PICTUREFILESIZE" val="254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y(\bx,\bw) =  w_0 \phi_0(\bx) + w_1 \phi_1(\bx) + ... + w_{M-1} \phi_{M-1} (\bx) = \sum_{j=0}^{M-1} w_j \phi_j(\bx),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98"/>
  <p:tag name="PICTUREFILESIZE" val="88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y(\bx,\bw) = w_0 + w_1 x_1 + w_2 x_2 + ... + w_d x_d = w_0 + \sum_{j=1}^d w_j x_j,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57"/>
  <p:tag name="PICTUREFILESIZE" val="732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\bx = (x_1,x_2,...,x_d)^T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86"/>
  <p:tag name="PICTUREFILESIZE" val="234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y(\bx,\bw) 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32"/>
  <p:tag name="PICTUREFILESIZE" val="142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\phi_j(\bx) = x_j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49"/>
  <p:tag name="PICTUREFILESIZE" val="175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\phi_0(\bx) = 1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43"/>
  <p:tag name="PICTUREFILESIZE" val="14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&#10;\newcommand{\by}{{\bf{y}}}&#10;\newcommand{\bW}{{\bf{W}}}&#10;&#10;\pagestyle{empty}&#10;\begin{document}&#10;&#10;\begin{equation}&#10;P(\bx) = \frac{1}{\Z} \sum_{\bh} \exp \big[ \bx^{\top} \bW \bh \big]&#10;\nonumber&#10;\end{equation}&#10;&#10;\end{document}&#10;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18"/>
  <p:tag name="PICTUREFILESIZE" val="423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\phi_j(\bx)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3"/>
  <p:tag name="PICTUREFILESIZE" val="127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w_0, w_1,...,w_d 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57"/>
  <p:tag name="PICTUREFILESIZE" val="139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 \phi_j(x) = \exp\left( - \frac{(x-\mu_j)^2}{2s^2}\right)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23"/>
  <p:tag name="PICTUREFILESIZE" val="535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 \phi_j(x) = x^j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49"/>
  <p:tag name="PICTUREFILESIZE" val="174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 \phi_j(x) = \sigma\left( \frac{x-\mu_j}{s}\right), \textrm{ where } &#10;\sigma(a) = \frac{1}{1+\exp(-a)}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15"/>
  <p:tag name="PICTUREFILESIZE" val="720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C}{\mathcal{C}}&#10;\newcommand{\N}{\mathcal{N}}&#10;\def\beqa#1\eeqa{\begin{eqnarray}#1\end{eqnarray}}&#10;\newcommand{\bh}{{\bf{h}}}&#10;\newcommand{\bv}{{\bf{v}}}&#10;\newcommand{\bx}{{\bf{x}}}&#10;\newcommand{\bw}{{\bf{w}}}&#10;\newcommand{\by}{{\bf{y}}}&#10;\newcommand{\bW}{{\bf{W}}}&#10;\newcommand{\bX}{{\bf{X}}}&#10;\newcommand{\bm}{{\bf{m}}}&#10;\newcommand{\bmu}{{\boldsymbol{\mu}}}&#10;\newcommand{\bSigma}{{\boldsymbol{\Sigma}}}&#10;\newcommand{\bt}{{\bf{t}}}&#10;\newcommand{\bphi}{{\boldsymbol{\phi}}}&#10;&#10;\pagestyle{empty}&#10;\begin{document}&#10;&#10;\beqa&#10;\bphi(\bx)&#10;\nonumber&#10;\eeqa&#10;&#10;\end{document}&#10;&#10;  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1"/>
  <p:tag name="PICTUREFILESIZE" val="240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C}{\mathcal{C}}&#10;\newcommand{\N}{\mathcal{N}}&#10;\def\beqa#1\eeqa{\begin{eqnarray}#1\end{eqnarray}}&#10;\newcommand{\bh}{{\bf{h}}}&#10;\newcommand{\bv}{{\bf{v}}}&#10;\newcommand{\bx}{{\bf{x}}}&#10;\newcommand{\bw}{{\bf{w}}}&#10;\newcommand{\by}{{\bf{y}}}&#10;\newcommand{\bW}{{\bf{W}}}&#10;\newcommand{\bX}{{\bf{X}}}&#10;\newcommand{\bm}{{\bf{m}}}&#10;\newcommand{\bmu}{{\boldsymbol{\mu}}}&#10;\newcommand{\bSigma}{{\boldsymbol{\Sigma}}}&#10;\newcommand{\bt}{{\bf{t}}}&#10;\newcommand{\bphi}{{\boldsymbol{\phi}}}&#10;&#10;\pagestyle{empty}&#10;\begin{document}&#10;&#10;\beqa&#10;\bphi,&#10;\nonumber&#10;\eeqa&#10;&#10;\end{document}&#10;&#10;  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136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\newcommand{\tE}{{\tilde{E}}}&#10;&#10;\pagestyle{empty}&#10;\begin{document}&#10;&#10;\begin{equation}&#10;t = y(\bx,\bw) + \epsilon,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67"/>
  <p:tag name="PICTUREFILESIZE" val="193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p(\bt | \bX, \bw,\beta) = \prod_{i=1}^N \N(t_n|\bw^T\bphi(\bx_n),\beta),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64"/>
  <p:tag name="PICTUREFILESIZE" val="624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\bphi(\bx) = (\phi_0(\bx),\phi_1(\bx),...,\phi_{M-1}(\bx))^T. 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59"/>
  <p:tag name="PICTUREFILESIZE" val="42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&#10;&#10;\pagestyle{empty}&#10;\begin{document}&#10;&#10;\begin{equation}&#10;\bx_1,\bx_2,\bx_3,\bx_4,.... &#10; \nonumber &#10;\end{equation}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71"/>
  <p:tag name="PICTUREFILESIZE" val="329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&#10;\pagestyle{empty}&#10;\begin{document}&#10;&#10;\begin{equation}&#10;\bX = \{\bx_1,\bx_2,...,\bx_N\}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89"/>
  <p:tag name="PICTUREFILESIZE" val="217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&#10;\pagestyle{empty}&#10;\begin{document}&#10;&#10;\begin{equation}&#10;\bt = [t_1,t_2,...,t_N]^T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79"/>
  <p:tag name="PICTUREFILESIZE" val="184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&#10;\pagestyle{empty}&#10;\begin{document}&#10;&#10;\begin{equation}&#10;p(t | \bx,\bw,\beta) = \N(t|y(\bx,\bw),\beta^{-1})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42"/>
  <p:tag name="PICTUREFILESIZE" val="4099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 = -\frac{\beta}{2} \sum_{n=1}^N \left(t_n - \bw^T\bphi(\bx_n)\right)^2 + &#10;\frac{N}{2} \ln \beta - \frac{N}{2} \ln(2\pi). 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17"/>
  <p:tag name="PICTUREFILESIZE" val="777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abla_{\bfw} \ln p(\vectt|\bfw, \beta) = \beta \sum_{n=1}^N&#10;  \left\{ t_n - \bfw^\T \boldphi(\bfx_n) \right\} \boldphi(\bfx_n)^\T = &#10;\boldsymbol{0}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3"/>
  <p:tag name="PICTUREFILESIZE" val="795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\ln p(\bt | \bX, \bw,\beta) = \sum_{i=1}^N \ln \N(t_n|\bw^T\bphi(\bx_n),\beta)&#10;\nonumber&#10;\end{equation}&#10;&#10;\end{document}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82"/>
  <p:tag name="PICTUREFILESIZE" val="688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nabla_{\bfw} \ln p(\vectt|\bfw, \beta) = \beta \sum_{n=1}^N&#10;  \left\{ t_n - \bfw^\T \boldphi(\bfx_n) \right\} \boldphi(\bfx_n)^\T = &#10;\boldsymbol{0}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33"/>
  <p:tag name="PICTUREFILESIZE" val="795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bfw_{\rm ML} = \left(\boldPhi^\T \boldPhi \right)^{-1}&#10;  \boldPhi^\T \vectt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00"/>
  <p:tag name="PICTUREFILESIZE" val="340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boldPhi = \left( \begin{array}{cccc}&#10;\phi_0(\bfx_1) &amp; \phi_1(\bfx_1) &amp; \cdots &amp; \phi_{M-1}(\bfx_1) \\&#10;\phi_0(\bfx_2) &amp; \phi_1(\bfx_2) &amp; \cdots &amp; \phi_{M-1}(\bfx_2) \\&#10;\vdots      &amp; \vdots      &amp; \ddots &amp; \vdots      \\&#10;\phi_0(\bfx_N) &amp; \phi_1(\bfx_N) &amp; \cdots &amp; \phi_{M-1}(\bfx_N)&#10;\end{array} \right)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06"/>
  <p:tag name="PICTUREFILESIZE" val="1240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pmb{\phi}}}&#10;\newcommand{\bPhi}{{\bf{\Phi}}}&#10;&#10;&#10;\pagestyle{empty}&#10;\begin{document}&#10;&#10;\begin{equation}&#10;\bPhi&#10;\nonumber&#10;\end{equation}&#10;&#10;\end{document}&#10;&#10;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8"/>
  <p:tag name="PICTUREFILESIZE" val="4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&#10;&#10;\pagestyle{empty}&#10;\begin{document}&#10;&#10;\begin{equation}&#10;\bx = (x_1,x_2,...,x_d)^T, 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89"/>
  <p:tag name="PICTUREFILESIZE" val="239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boldPhi^\dag  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"/>
  <p:tag name="PICTUREFILESIZE" val="114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\newcommand{\tE}{{\tilde{E}}}&#10;&#10;\pagestyle{empty}&#10;\begin{document}&#10;&#10;\begin{equation}&#10;\bw^{(t+1)} = \bw^{(t)} -   \eta \bigtriangledown E_n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03"/>
  <p:tag name="PICTUREFILESIZE" val="256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def\beqa#1\eeqa{\begin{eqnarray}#1\end{eqnarray}}&#10;\newcommand{\bh}{{\bf{h}}}&#10;\newcommand{\bv}{{\bf{v}}}&#10;\newcommand{\bx}{{\bf{x}}}&#10;\newcommand{\bw}{{\bf{w}}}&#10;\newcommand{\tE}{{\tilde{E}}}&#10;\newcommand{\bphi}{{\boldsymbol{\phi}}}&#10;&#10;\pagestyle{empty}&#10;\begin{document}&#10;&#10;\begin{equation}&#10;\bw^{(t+1)} = \bw^{(t)} -  &#10; \eta \left( t_n - {\bw^{(t)}}^T \bphi(\bx_n)\right) \bphi(\bx_n).&#10;\nonumber&#10;\end{equation}&#10;&#10;\end{document}&#10;&#10;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193"/>
  <p:tag name="PICTUREFILESIZE" val="506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frac{1}{2} \sum_{n=1}^N&#10;  \{ t_n - \bfw^\T \boldphi(\bfx_n) \}^2 + \frac{\lambda}{2}&#10;  \bfw^\T \bfw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44"/>
  <p:tag name="PICTUREFILESIZE" val="554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 \bfw = \left( \lambda \bfI + \boldPhi^\T \boldPhi \right)^{-1}&#10;  \boldPhi^\T \vectt.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13"/>
  <p:tag name="PICTUREFILESIZE" val="352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bf{\Phi}^T\bf{\Phi}  template TPT1  env TPENV1  fore 0  back 16777215  eqnno 1"/>
  <p:tag name="FILENAME" val="TP_tmp"/>
  <p:tag name="ORIGWIDTH" val="23"/>
  <p:tag name="PICTUREFILESIZE" val="76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bf{\Phi}^T\bf{\Phi}.  template TPT1  env TPENV1  fore 0  back 16777215  eqnno 2"/>
  <p:tag name="FILENAME" val="TP_tmp"/>
  <p:tag name="ORIGWIDTH" val="25"/>
  <p:tag name="PICTUREFILESIZE" val="80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E_D(\bfw) + \lambda E_W(\bfw)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81"/>
  <p:tag name="PICTUREFILESIZE" val="296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\frac{1}{2} \sum_{n=1}^N&#10;  \{ t_n - \bfw^\T \boldphi(\bfx_n) \}^2 + \frac{\lambda}{2}&#10;  \sum_{j=1}^M |w_j|^q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159"/>
  <p:tag name="PICTUREFILESIZE" val="686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\usepackage{amsmath}&#10;\usepackage{times}&#10;\newcommand{\Z}{\mathcal{Z}}&#10;\newcommand{\D}{\mathcal{D}}&#10;\newcommand{\N}{{\mathcal{N}}}&#10;&#10;\def\beqa#1\eeqa{\begin{eqnarray}#1\end{eqnarray}}&#10;\newcommand{\bh}{{\bf{h}}}&#10;\newcommand{\bv}{{\bf{v}}}&#10;\newcommand{\bx}{{\bf{x}}}&#10;\newcommand{\bw}{{\bf{w}}}&#10;\newcommand{\tE}{{\tilde{E}}}&#10;\newcommand{\bX}{{\bf{X}}}&#10;\newcommand{\bt}{{\bf{t}}}&#10;\newcommand{\bphi}{{\boldsymbol{\phi}}}&#10;&#10;\pagestyle{empty}&#10;\begin{document}&#10;&#10;\begin{equation}&#10;\bw^{lasso} = \underset{\bw}{\operatorname{argmin}} \hspace{0.05in} &#10;\frac{1}{2} \sum_{n=1}^N \big(t_n - \bw^T \bphi(\bx_n)\big)^2, \textrm{ subject to }&#10;\sum_{j=1}^{M-1}|w_j| \leq \tau. &#10;\nonumber&#10;\end{equation}&#10;&#10;\end{document}&#10;&#10;\underset{x}{\operatorname{argmax}}"/>
  <p:tag name="FILENAME" val="TP_tmp"/>
  <p:tag name="FORMAT" val="png16m"/>
  <p:tag name="RES" val="600"/>
  <p:tag name="BLEND" val="0"/>
  <p:tag name="TRANSPARENT" val="0"/>
  <p:tag name="TBUG" val="0"/>
  <p:tag name="ALLOWFS" val="0"/>
  <p:tag name="ORIGWIDTH" val="284"/>
  <p:tag name="PICTUREFILESIZE" val="1063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93132</TotalTime>
  <Words>5120</Words>
  <Application>Microsoft Macintosh PowerPoint</Application>
  <PresentationFormat>On-screen Show (4:3)</PresentationFormat>
  <Paragraphs>630</Paragraphs>
  <Slides>84</Slides>
  <Notes>69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10417/10617 Intermediate Deep Learning:  Fall2020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Natural Language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Approaches</vt:lpstr>
      <vt:lpstr>Computer Vision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MIT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Learning Deep Generative Models</dc:title>
  <dc:subject/>
  <dc:creator>Ruslan Salakhutdinov</dc:creator>
  <cp:keywords/>
  <dc:description/>
  <cp:lastModifiedBy>Ruslan Salakhutdinov</cp:lastModifiedBy>
  <cp:revision>319</cp:revision>
  <dcterms:created xsi:type="dcterms:W3CDTF">2017-08-27T19:04:26Z</dcterms:created>
  <dcterms:modified xsi:type="dcterms:W3CDTF">2020-08-29T20:10:23Z</dcterms:modified>
  <cp:category/>
</cp:coreProperties>
</file>